
<file path=[Content_Types].xml><?xml version="1.0" encoding="utf-8"?>
<Types xmlns="http://schemas.openxmlformats.org/package/2006/content-types">
  <Default Extension="xml" ContentType="application/xml"/>
  <Default Extension="wmf" ContentType="image/x-wmf"/>
  <Default Extension="jpeg" ContentType="image/jpeg"/>
  <Default Extension="rels" ContentType="application/vnd.openxmlformats-package.relationships+xml"/>
  <Default Extension="emf" ContentType="image/x-emf"/>
  <Default Extension="vml" ContentType="application/vnd.openxmlformats-officedocument.vmlDrawing"/>
  <Default Extension="gif" ContentType="image/gif"/>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7" r:id="rId2"/>
    <p:sldMasterId id="2147483653" r:id="rId3"/>
  </p:sldMasterIdLst>
  <p:notesMasterIdLst>
    <p:notesMasterId r:id="rId5"/>
  </p:notesMasterIdLst>
  <p:handoutMasterIdLst>
    <p:handoutMasterId r:id="rId6"/>
  </p:handoutMasterIdLst>
  <p:sldIdLst>
    <p:sldId id="256" r:id="rId4"/>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581">
          <p15:clr>
            <a:srgbClr val="A4A3A4"/>
          </p15:clr>
        </p15:guide>
        <p15:guide id="6" pos="27069">
          <p15:clr>
            <a:srgbClr val="A4A3A4"/>
          </p15:clr>
        </p15:guide>
        <p15:guide id="7" orient="horz" pos="20036">
          <p15:clr>
            <a:srgbClr val="A4A3A4"/>
          </p15:clr>
        </p15:guide>
        <p15:guide id="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D906"/>
    <a:srgbClr val="107A74"/>
    <a:srgbClr val="143161"/>
    <a:srgbClr val="A18616"/>
    <a:srgbClr val="FCE400"/>
    <a:srgbClr val="147B5F"/>
    <a:srgbClr val="0575AC"/>
    <a:srgbClr val="0C7693"/>
    <a:srgbClr val="14305F"/>
    <a:srgbClr val="F3F5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609" autoAdjust="0"/>
    <p:restoredTop sz="91720" autoAdjust="0"/>
  </p:normalViewPr>
  <p:slideViewPr>
    <p:cSldViewPr snapToGrid="0" snapToObjects="1" showGuides="1">
      <p:cViewPr>
        <p:scale>
          <a:sx n="34" d="100"/>
          <a:sy n="34" d="100"/>
        </p:scale>
        <p:origin x="128" y="-712"/>
      </p:cViewPr>
      <p:guideLst>
        <p:guide orient="horz" pos="3318"/>
        <p:guide orient="horz" pos="288"/>
        <p:guide orient="horz" pos="20160"/>
        <p:guide orient="horz"/>
        <p:guide pos="581"/>
        <p:guide pos="27069"/>
        <p:guide orient="horz" pos="20036"/>
        <p:guide/>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79" d="100"/>
          <a:sy n="79" d="100"/>
        </p:scale>
        <p:origin x="-376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commentAuthors" Target="commentAuthors.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wmf"/><Relationship Id="rId4" Type="http://schemas.openxmlformats.org/officeDocument/2006/relationships/image" Target="../media/image2.wmf"/><Relationship Id="rId1" Type="http://schemas.openxmlformats.org/officeDocument/2006/relationships/image" Target="../media/image3.wmf"/><Relationship Id="rId2" Type="http://schemas.openxmlformats.org/officeDocument/2006/relationships/image" Target="../media/image4.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wmf"/><Relationship Id="rId4" Type="http://schemas.openxmlformats.org/officeDocument/2006/relationships/image" Target="../media/image2.wmf"/><Relationship Id="rId1" Type="http://schemas.openxmlformats.org/officeDocument/2006/relationships/image" Target="../media/image3.wmf"/><Relationship Id="rId2" Type="http://schemas.openxmlformats.org/officeDocument/2006/relationships/image" Target="../media/image4.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5/12/16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image1.wmf>
</file>

<file path=ppt/media/image10.jpeg>
</file>

<file path=ppt/media/image12.gif>
</file>

<file path=ppt/media/image13.png>
</file>

<file path=ppt/media/image14.png>
</file>

<file path=ppt/media/image15.png>
</file>

<file path=ppt/media/image16.png>
</file>

<file path=ppt/media/image17.png>
</file>

<file path=ppt/media/image18.png>
</file>

<file path=ppt/media/image2.wmf>
</file>

<file path=ppt/media/image20.png>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5/12/16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2410307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8" y="5503831"/>
            <a:ext cx="10056813"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922341" y="467409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INTRODUCTION or ABSTRACT</a:t>
            </a:r>
            <a:endParaRPr lang="en-US" dirty="0"/>
          </a:p>
        </p:txBody>
      </p:sp>
      <p:sp>
        <p:nvSpPr>
          <p:cNvPr id="20" name="Text Placeholder 5"/>
          <p:cNvSpPr>
            <a:spLocks noGrp="1"/>
          </p:cNvSpPr>
          <p:nvPr>
            <p:ph type="body" sz="quarter" idx="20" hasCustomPrompt="1"/>
          </p:nvPr>
        </p:nvSpPr>
        <p:spPr>
          <a:xfrm>
            <a:off x="922339" y="1333786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OBJECTIVES</a:t>
            </a:r>
            <a:endParaRPr lang="en-US" dirty="0"/>
          </a:p>
        </p:txBody>
      </p:sp>
      <p:sp>
        <p:nvSpPr>
          <p:cNvPr id="21" name="Text Placeholder 3"/>
          <p:cNvSpPr>
            <a:spLocks noGrp="1"/>
          </p:cNvSpPr>
          <p:nvPr>
            <p:ph type="body" sz="quarter" idx="21" hasCustomPrompt="1"/>
          </p:nvPr>
        </p:nvSpPr>
        <p:spPr>
          <a:xfrm>
            <a:off x="11587165" y="5503831"/>
            <a:ext cx="10048874"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11587166" y="467409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MATERIALS &amp; METHODS</a:t>
            </a:r>
            <a:endParaRPr lang="en-US" dirty="0"/>
          </a:p>
        </p:txBody>
      </p:sp>
      <p:sp>
        <p:nvSpPr>
          <p:cNvPr id="23" name="Text Placeholder 3"/>
          <p:cNvSpPr>
            <a:spLocks noGrp="1"/>
          </p:cNvSpPr>
          <p:nvPr>
            <p:ph type="body" sz="quarter" idx="23" hasCustomPrompt="1"/>
          </p:nvPr>
        </p:nvSpPr>
        <p:spPr>
          <a:xfrm>
            <a:off x="22258339" y="5503831"/>
            <a:ext cx="10048874"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22250400" y="467409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RESULTS</a:t>
            </a:r>
            <a:endParaRPr lang="en-US" dirty="0"/>
          </a:p>
        </p:txBody>
      </p:sp>
      <p:sp>
        <p:nvSpPr>
          <p:cNvPr id="25" name="Text Placeholder 5"/>
          <p:cNvSpPr>
            <a:spLocks noGrp="1"/>
          </p:cNvSpPr>
          <p:nvPr>
            <p:ph type="body" sz="quarter" idx="25" hasCustomPrompt="1"/>
          </p:nvPr>
        </p:nvSpPr>
        <p:spPr>
          <a:xfrm>
            <a:off x="32914027" y="467409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CONCLUSIONS</a:t>
            </a:r>
            <a:endParaRPr lang="en-US" dirty="0"/>
          </a:p>
        </p:txBody>
      </p:sp>
      <p:sp>
        <p:nvSpPr>
          <p:cNvPr id="26" name="Text Placeholder 3"/>
          <p:cNvSpPr>
            <a:spLocks noGrp="1"/>
          </p:cNvSpPr>
          <p:nvPr>
            <p:ph type="body" sz="quarter" idx="26" hasCustomPrompt="1"/>
          </p:nvPr>
        </p:nvSpPr>
        <p:spPr>
          <a:xfrm>
            <a:off x="32914027" y="5503831"/>
            <a:ext cx="10047018"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32914027" y="1339808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REFERENCES</a:t>
            </a:r>
            <a:endParaRPr lang="en-US" dirty="0"/>
          </a:p>
        </p:txBody>
      </p:sp>
      <p:sp>
        <p:nvSpPr>
          <p:cNvPr id="28" name="Text Placeholder 3"/>
          <p:cNvSpPr>
            <a:spLocks noGrp="1"/>
          </p:cNvSpPr>
          <p:nvPr>
            <p:ph type="body" sz="quarter" idx="28" hasCustomPrompt="1"/>
          </p:nvPr>
        </p:nvSpPr>
        <p:spPr>
          <a:xfrm>
            <a:off x="32914027" y="14136752"/>
            <a:ext cx="10052050"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32914027" y="2480475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ACKNOWLEDGEMENTS or  CONTACT</a:t>
            </a:r>
            <a:endParaRPr lang="en-US" dirty="0"/>
          </a:p>
        </p:txBody>
      </p:sp>
      <p:sp>
        <p:nvSpPr>
          <p:cNvPr id="30" name="Text Placeholder 3"/>
          <p:cNvSpPr>
            <a:spLocks noGrp="1"/>
          </p:cNvSpPr>
          <p:nvPr>
            <p:ph type="body" sz="quarter" idx="30" hasCustomPrompt="1"/>
          </p:nvPr>
        </p:nvSpPr>
        <p:spPr>
          <a:xfrm>
            <a:off x="32914027" y="25558796"/>
            <a:ext cx="10052050"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0" name="Text Placeholder 3"/>
          <p:cNvSpPr>
            <a:spLocks noGrp="1"/>
          </p:cNvSpPr>
          <p:nvPr>
            <p:ph type="body" sz="quarter" idx="96" hasCustomPrompt="1"/>
          </p:nvPr>
        </p:nvSpPr>
        <p:spPr>
          <a:xfrm>
            <a:off x="904188" y="14076902"/>
            <a:ext cx="10056813"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77" name="Text Placeholder 76"/>
          <p:cNvSpPr>
            <a:spLocks noGrp="1"/>
          </p:cNvSpPr>
          <p:nvPr>
            <p:ph type="body" sz="quarter" idx="150" hasCustomPrompt="1"/>
          </p:nvPr>
        </p:nvSpPr>
        <p:spPr>
          <a:xfrm>
            <a:off x="5932593" y="3721583"/>
            <a:ext cx="31998968" cy="811493"/>
          </a:xfrm>
          <a:prstGeom prst="rect">
            <a:avLst/>
          </a:prstGeom>
        </p:spPr>
        <p:txBody>
          <a:bodyPr>
            <a:normAutofit/>
          </a:bodyPr>
          <a:lstStyle>
            <a:lvl1pPr marL="0" indent="0" algn="ctr">
              <a:buFontTx/>
              <a:buNone/>
              <a:defRPr sz="4400">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78" name="Text Placeholder 76"/>
          <p:cNvSpPr>
            <a:spLocks noGrp="1"/>
          </p:cNvSpPr>
          <p:nvPr>
            <p:ph type="body" sz="quarter" idx="151" hasCustomPrompt="1"/>
          </p:nvPr>
        </p:nvSpPr>
        <p:spPr>
          <a:xfrm>
            <a:off x="5932593" y="2783331"/>
            <a:ext cx="31998968" cy="1280160"/>
          </a:xfrm>
          <a:prstGeom prst="rect">
            <a:avLst/>
          </a:prstGeom>
        </p:spPr>
        <p:txBody>
          <a:bodyPr anchor="t" anchorCtr="1">
            <a:normAutofit/>
          </a:bodyPr>
          <a:lstStyle>
            <a:lvl1pPr marL="0" indent="0" algn="ctr">
              <a:buFontTx/>
              <a:buNone/>
              <a:defRPr sz="6000" b="1">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79" name="Text Placeholder 76"/>
          <p:cNvSpPr>
            <a:spLocks noGrp="1"/>
          </p:cNvSpPr>
          <p:nvPr>
            <p:ph type="body" sz="quarter" idx="153" hasCustomPrompt="1"/>
          </p:nvPr>
        </p:nvSpPr>
        <p:spPr>
          <a:xfrm>
            <a:off x="5932593" y="580113"/>
            <a:ext cx="31998968"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6" y="5717837"/>
            <a:ext cx="13591277"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922338" y="4854479"/>
            <a:ext cx="13573126"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922338" y="17662962"/>
            <a:ext cx="13592864"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0" name="Text Placeholder 5"/>
          <p:cNvSpPr>
            <a:spLocks noGrp="1"/>
          </p:cNvSpPr>
          <p:nvPr>
            <p:ph type="body" sz="quarter" idx="20" hasCustomPrompt="1"/>
          </p:nvPr>
        </p:nvSpPr>
        <p:spPr>
          <a:xfrm>
            <a:off x="942080" y="16831713"/>
            <a:ext cx="1357312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15154276" y="21017567"/>
            <a:ext cx="13571534"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15154276" y="20162147"/>
            <a:ext cx="13571534"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MATERIALS &amp; METHODS</a:t>
            </a:r>
            <a:endParaRPr lang="en-US" dirty="0"/>
          </a:p>
        </p:txBody>
      </p:sp>
      <p:sp>
        <p:nvSpPr>
          <p:cNvPr id="23" name="Text Placeholder 3"/>
          <p:cNvSpPr>
            <a:spLocks noGrp="1"/>
          </p:cNvSpPr>
          <p:nvPr>
            <p:ph type="body" sz="quarter" idx="23" hasCustomPrompt="1"/>
          </p:nvPr>
        </p:nvSpPr>
        <p:spPr>
          <a:xfrm>
            <a:off x="15162215" y="5717837"/>
            <a:ext cx="13571534"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15154277" y="4854479"/>
            <a:ext cx="1357947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29395741" y="4854479"/>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29395741" y="5717837"/>
            <a:ext cx="13576029"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29395741" y="16799606"/>
            <a:ext cx="13576029" cy="754045"/>
          </a:xfrm>
          <a:prstGeom prst="rect">
            <a:avLst/>
          </a:prstGeom>
          <a:noFill/>
        </p:spPr>
        <p:txBody>
          <a:bodyPr wrap="square" lIns="91436" tIns="91436" rIns="91436" bIns="91436" anchor="ctr" anchorCtr="0">
            <a:spAutoFit/>
          </a:bodyPr>
          <a:lstStyle>
            <a:lvl1pPr marL="0" indent="0" algn="ctr">
              <a:buNone/>
              <a:tabLst/>
              <a:defRPr sz="3700" b="1" u="sng" baseline="0">
                <a:solidFill>
                  <a:schemeClr val="tx1"/>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29390710" y="17579834"/>
            <a:ext cx="13581061"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29395741" y="25268141"/>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29395742" y="26048371"/>
            <a:ext cx="13581061"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34" name="Text Placeholder 76"/>
          <p:cNvSpPr>
            <a:spLocks noGrp="1"/>
          </p:cNvSpPr>
          <p:nvPr>
            <p:ph type="body" sz="quarter" idx="150" hasCustomPrompt="1"/>
          </p:nvPr>
        </p:nvSpPr>
        <p:spPr>
          <a:xfrm>
            <a:off x="5932593" y="3721583"/>
            <a:ext cx="31998968" cy="811493"/>
          </a:xfrm>
          <a:prstGeom prst="rect">
            <a:avLst/>
          </a:prstGeom>
        </p:spPr>
        <p:txBody>
          <a:bodyPr>
            <a:normAutofit/>
          </a:bodyPr>
          <a:lstStyle>
            <a:lvl1pPr marL="0" indent="0" algn="ctr">
              <a:buFontTx/>
              <a:buNone/>
              <a:defRPr sz="4400">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35" name="Text Placeholder 76"/>
          <p:cNvSpPr>
            <a:spLocks noGrp="1"/>
          </p:cNvSpPr>
          <p:nvPr>
            <p:ph type="body" sz="quarter" idx="151" hasCustomPrompt="1"/>
          </p:nvPr>
        </p:nvSpPr>
        <p:spPr>
          <a:xfrm>
            <a:off x="5932593" y="2783331"/>
            <a:ext cx="31998968" cy="1280160"/>
          </a:xfrm>
          <a:prstGeom prst="rect">
            <a:avLst/>
          </a:prstGeom>
        </p:spPr>
        <p:txBody>
          <a:bodyPr anchor="t" anchorCtr="1">
            <a:normAutofit/>
          </a:bodyPr>
          <a:lstStyle>
            <a:lvl1pPr marL="0" indent="0" algn="ctr">
              <a:buFontTx/>
              <a:buNone/>
              <a:defRPr sz="6000" b="1">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36" name="Text Placeholder 76"/>
          <p:cNvSpPr>
            <a:spLocks noGrp="1"/>
          </p:cNvSpPr>
          <p:nvPr>
            <p:ph type="body" sz="quarter" idx="153" hasCustomPrompt="1"/>
          </p:nvPr>
        </p:nvSpPr>
        <p:spPr>
          <a:xfrm>
            <a:off x="5932593" y="580113"/>
            <a:ext cx="31998968"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8" y="5582573"/>
            <a:ext cx="10056813"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6" name="Text Placeholder 5"/>
          <p:cNvSpPr>
            <a:spLocks noGrp="1"/>
          </p:cNvSpPr>
          <p:nvPr>
            <p:ph type="body" sz="quarter" idx="11" hasCustomPrompt="1"/>
          </p:nvPr>
        </p:nvSpPr>
        <p:spPr>
          <a:xfrm>
            <a:off x="922341" y="4719215"/>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902598" y="14414110"/>
            <a:ext cx="1005840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0" name="Text Placeholder 5"/>
          <p:cNvSpPr>
            <a:spLocks noGrp="1"/>
          </p:cNvSpPr>
          <p:nvPr>
            <p:ph type="body" sz="quarter" idx="20" hasCustomPrompt="1"/>
          </p:nvPr>
        </p:nvSpPr>
        <p:spPr>
          <a:xfrm>
            <a:off x="922339" y="13582861"/>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11587163" y="5574635"/>
            <a:ext cx="20720048"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2" name="Text Placeholder 5"/>
          <p:cNvSpPr>
            <a:spLocks noGrp="1"/>
          </p:cNvSpPr>
          <p:nvPr>
            <p:ph type="body" sz="quarter" idx="22" hasCustomPrompt="1"/>
          </p:nvPr>
        </p:nvSpPr>
        <p:spPr>
          <a:xfrm>
            <a:off x="11587164" y="4719215"/>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MATERIALS &amp; METHODS</a:t>
            </a:r>
            <a:endParaRPr lang="en-US" dirty="0"/>
          </a:p>
        </p:txBody>
      </p:sp>
      <p:sp>
        <p:nvSpPr>
          <p:cNvPr id="23" name="Text Placeholder 3"/>
          <p:cNvSpPr>
            <a:spLocks noGrp="1"/>
          </p:cNvSpPr>
          <p:nvPr>
            <p:ph type="body" sz="quarter" idx="23" hasCustomPrompt="1"/>
          </p:nvPr>
        </p:nvSpPr>
        <p:spPr>
          <a:xfrm>
            <a:off x="11587164" y="21266886"/>
            <a:ext cx="2072005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4" name="Text Placeholder 5"/>
          <p:cNvSpPr>
            <a:spLocks noGrp="1"/>
          </p:cNvSpPr>
          <p:nvPr>
            <p:ph type="body" sz="quarter" idx="24" hasCustomPrompt="1"/>
          </p:nvPr>
        </p:nvSpPr>
        <p:spPr>
          <a:xfrm>
            <a:off x="11587162" y="20445094"/>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32905536" y="4719215"/>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32905536" y="5582573"/>
            <a:ext cx="10047018"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7" name="Text Placeholder 5"/>
          <p:cNvSpPr>
            <a:spLocks noGrp="1"/>
          </p:cNvSpPr>
          <p:nvPr>
            <p:ph type="body" sz="quarter" idx="27" hasCustomPrompt="1"/>
          </p:nvPr>
        </p:nvSpPr>
        <p:spPr>
          <a:xfrm>
            <a:off x="32905536" y="13643086"/>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32905536" y="14381750"/>
            <a:ext cx="1005205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9" name="Text Placeholder 5"/>
          <p:cNvSpPr>
            <a:spLocks noGrp="1"/>
          </p:cNvSpPr>
          <p:nvPr>
            <p:ph type="body" sz="quarter" idx="29" hasCustomPrompt="1"/>
          </p:nvPr>
        </p:nvSpPr>
        <p:spPr>
          <a:xfrm>
            <a:off x="32905536" y="25040224"/>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32905536" y="25807122"/>
            <a:ext cx="1005205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34" name="Text Placeholder 76"/>
          <p:cNvSpPr>
            <a:spLocks noGrp="1"/>
          </p:cNvSpPr>
          <p:nvPr>
            <p:ph type="body" sz="quarter" idx="150" hasCustomPrompt="1"/>
          </p:nvPr>
        </p:nvSpPr>
        <p:spPr>
          <a:xfrm>
            <a:off x="5932593" y="3721583"/>
            <a:ext cx="31998968" cy="811493"/>
          </a:xfrm>
          <a:prstGeom prst="rect">
            <a:avLst/>
          </a:prstGeom>
        </p:spPr>
        <p:txBody>
          <a:bodyPr>
            <a:normAutofit/>
          </a:bodyPr>
          <a:lstStyle>
            <a:lvl1pPr marL="0" indent="0" algn="ctr">
              <a:buFontTx/>
              <a:buNone/>
              <a:defRPr sz="4400">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35" name="Text Placeholder 76"/>
          <p:cNvSpPr>
            <a:spLocks noGrp="1"/>
          </p:cNvSpPr>
          <p:nvPr>
            <p:ph type="body" sz="quarter" idx="151" hasCustomPrompt="1"/>
          </p:nvPr>
        </p:nvSpPr>
        <p:spPr>
          <a:xfrm>
            <a:off x="5932593" y="2783331"/>
            <a:ext cx="31998968" cy="1280160"/>
          </a:xfrm>
          <a:prstGeom prst="rect">
            <a:avLst/>
          </a:prstGeom>
        </p:spPr>
        <p:txBody>
          <a:bodyPr anchor="t" anchorCtr="1">
            <a:normAutofit/>
          </a:bodyPr>
          <a:lstStyle>
            <a:lvl1pPr marL="0" indent="0" algn="ctr">
              <a:buFontTx/>
              <a:buNone/>
              <a:defRPr sz="6000" b="1">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36" name="Text Placeholder 76"/>
          <p:cNvSpPr>
            <a:spLocks noGrp="1"/>
          </p:cNvSpPr>
          <p:nvPr>
            <p:ph type="body" sz="quarter" idx="153" hasCustomPrompt="1"/>
          </p:nvPr>
        </p:nvSpPr>
        <p:spPr>
          <a:xfrm>
            <a:off x="5932593" y="580113"/>
            <a:ext cx="31998968"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3.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4.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vmlDrawing" Target="../drawings/vmlDrawing1.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1.bin"/><Relationship Id="rId9" Type="http://schemas.openxmlformats.org/officeDocument/2006/relationships/image" Target="../media/image1.wmf"/><Relationship Id="rId10" Type="http://schemas.openxmlformats.org/officeDocument/2006/relationships/oleObject" Target="../embeddings/oleObject2.bin"/></Relationships>
</file>

<file path=ppt/slideMasters/_rels/slideMaster2.xml.rels><?xml version="1.0" encoding="UTF-8" standalone="yes"?>
<Relationships xmlns="http://schemas.openxmlformats.org/package/2006/relationships"><Relationship Id="rId11" Type="http://schemas.openxmlformats.org/officeDocument/2006/relationships/image" Target="../media/image5.png"/><Relationship Id="rId12" Type="http://schemas.openxmlformats.org/officeDocument/2006/relationships/image" Target="../media/image6.png"/><Relationship Id="rId13" Type="http://schemas.openxmlformats.org/officeDocument/2006/relationships/image" Target="../media/image7.png"/><Relationship Id="rId14" Type="http://schemas.openxmlformats.org/officeDocument/2006/relationships/image" Target="../media/image8.png"/><Relationship Id="rId15" Type="http://schemas.openxmlformats.org/officeDocument/2006/relationships/oleObject" Target="../embeddings/oleObject7.bin"/><Relationship Id="rId16" Type="http://schemas.openxmlformats.org/officeDocument/2006/relationships/image" Target="../media/image1.wmf"/><Relationship Id="rId17" Type="http://schemas.openxmlformats.org/officeDocument/2006/relationships/oleObject" Target="../embeddings/oleObject8.bin"/><Relationship Id="rId18" Type="http://schemas.openxmlformats.org/officeDocument/2006/relationships/image" Target="../media/image2.wmf"/><Relationship Id="rId1" Type="http://schemas.openxmlformats.org/officeDocument/2006/relationships/slideLayout" Target="../slideLayouts/slideLayout2.xml"/><Relationship Id="rId2" Type="http://schemas.openxmlformats.org/officeDocument/2006/relationships/theme" Target="../theme/theme2.xml"/><Relationship Id="rId3" Type="http://schemas.openxmlformats.org/officeDocument/2006/relationships/vmlDrawing" Target="../drawings/vmlDrawing2.vml"/><Relationship Id="rId4" Type="http://schemas.openxmlformats.org/officeDocument/2006/relationships/oleObject" Target="../embeddings/oleObject5.bin"/><Relationship Id="rId5" Type="http://schemas.openxmlformats.org/officeDocument/2006/relationships/image" Target="../media/image3.wmf"/><Relationship Id="rId6" Type="http://schemas.openxmlformats.org/officeDocument/2006/relationships/image" Target="../media/image9.png"/><Relationship Id="rId7" Type="http://schemas.openxmlformats.org/officeDocument/2006/relationships/oleObject" Target="../embeddings/oleObject6.bin"/><Relationship Id="rId8" Type="http://schemas.openxmlformats.org/officeDocument/2006/relationships/image" Target="../media/image4.wmf"/><Relationship Id="rId9" Type="http://schemas.openxmlformats.org/officeDocument/2006/relationships/hyperlink" Target="http://www.facebook.com/pages/PosterPresentationscom/217914411419?v=app_4949752878&amp;ref=ts" TargetMode="External"/><Relationship Id="rId10" Type="http://schemas.openxmlformats.org/officeDocument/2006/relationships/image" Target="../media/image10.jpeg"/></Relationships>
</file>

<file path=ppt/slideMasters/_rels/slideMaster3.xml.rels><?xml version="1.0" encoding="UTF-8" standalone="yes"?>
<Relationships xmlns="http://schemas.openxmlformats.org/package/2006/relationships"><Relationship Id="rId11" Type="http://schemas.openxmlformats.org/officeDocument/2006/relationships/image" Target="../media/image5.png"/><Relationship Id="rId12" Type="http://schemas.openxmlformats.org/officeDocument/2006/relationships/image" Target="../media/image6.png"/><Relationship Id="rId13" Type="http://schemas.openxmlformats.org/officeDocument/2006/relationships/image" Target="../media/image7.png"/><Relationship Id="rId14" Type="http://schemas.openxmlformats.org/officeDocument/2006/relationships/image" Target="../media/image8.png"/><Relationship Id="rId15" Type="http://schemas.openxmlformats.org/officeDocument/2006/relationships/oleObject" Target="../embeddings/oleObject11.bin"/><Relationship Id="rId16" Type="http://schemas.openxmlformats.org/officeDocument/2006/relationships/image" Target="../media/image1.wmf"/><Relationship Id="rId17" Type="http://schemas.openxmlformats.org/officeDocument/2006/relationships/oleObject" Target="../embeddings/oleObject12.bin"/><Relationship Id="rId18" Type="http://schemas.openxmlformats.org/officeDocument/2006/relationships/image" Target="../media/image2.wmf"/><Relationship Id="rId1" Type="http://schemas.openxmlformats.org/officeDocument/2006/relationships/slideLayout" Target="../slideLayouts/slideLayout3.xml"/><Relationship Id="rId2" Type="http://schemas.openxmlformats.org/officeDocument/2006/relationships/theme" Target="../theme/theme3.xml"/><Relationship Id="rId3" Type="http://schemas.openxmlformats.org/officeDocument/2006/relationships/vmlDrawing" Target="../drawings/vmlDrawing3.vml"/><Relationship Id="rId4" Type="http://schemas.openxmlformats.org/officeDocument/2006/relationships/oleObject" Target="../embeddings/oleObject9.bin"/><Relationship Id="rId5" Type="http://schemas.openxmlformats.org/officeDocument/2006/relationships/image" Target="../media/image3.wmf"/><Relationship Id="rId6" Type="http://schemas.openxmlformats.org/officeDocument/2006/relationships/image" Target="../media/image9.png"/><Relationship Id="rId7" Type="http://schemas.openxmlformats.org/officeDocument/2006/relationships/oleObject" Target="../embeddings/oleObject10.bin"/><Relationship Id="rId8" Type="http://schemas.openxmlformats.org/officeDocument/2006/relationships/image" Target="../media/image4.wmf"/><Relationship Id="rId9" Type="http://schemas.openxmlformats.org/officeDocument/2006/relationships/hyperlink" Target="http://www.facebook.com/pages/PosterPresentationscom/217914411419?v=app_4949752878&amp;ref=ts" TargetMode="External"/><Relationship Id="rId10" Type="http://schemas.openxmlformats.org/officeDocument/2006/relationships/image" Target="../media/image10.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ounded Rectangle 1"/>
          <p:cNvSpPr/>
          <p:nvPr userDrawn="1"/>
        </p:nvSpPr>
        <p:spPr>
          <a:xfrm>
            <a:off x="922338" y="4639113"/>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p:cNvSpPr/>
          <p:nvPr userDrawn="1"/>
        </p:nvSpPr>
        <p:spPr>
          <a:xfrm>
            <a:off x="11587692" y="4639110"/>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userDrawn="1"/>
        </p:nvSpPr>
        <p:spPr>
          <a:xfrm>
            <a:off x="22253046" y="4639111"/>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ounded Rectangle 63"/>
          <p:cNvSpPr/>
          <p:nvPr userDrawn="1"/>
        </p:nvSpPr>
        <p:spPr>
          <a:xfrm>
            <a:off x="32918399" y="4639112"/>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p:cNvGrpSpPr/>
          <p:nvPr userDrawn="1"/>
        </p:nvGrpSpPr>
        <p:grpSpPr>
          <a:xfrm>
            <a:off x="-11225189" y="-1"/>
            <a:ext cx="11018865" cy="32918401"/>
            <a:chOff x="-11225189" y="-1"/>
            <a:chExt cx="11018865" cy="32918401"/>
          </a:xfrm>
        </p:grpSpPr>
        <p:sp>
          <p:nvSpPr>
            <p:cNvPr id="31" name="Rectangle 30"/>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 36”x48”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1892300" indent="-1892300" algn="l" defTabSz="850900"/>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smtClean="0">
                  <a:solidFill>
                    <a:schemeClr val="bg1">
                      <a:lumMod val="75000"/>
                    </a:schemeClr>
                  </a:solidFill>
                  <a:latin typeface="Trebuchet MS" pitchFamily="34" charset="0"/>
                </a:rPr>
                <a:t>	</a:t>
              </a:r>
              <a:r>
                <a:rPr lang="en-US" sz="2400" b="0" baseline="0" dirty="0" smtClean="0">
                  <a:solidFill>
                    <a:schemeClr val="bg1">
                      <a:lumMod val="75000"/>
                    </a:schemeClr>
                  </a:solidFill>
                  <a:latin typeface="Trebuchet MS" pitchFamily="34" charset="0"/>
                </a:rPr>
                <a:t>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32" name="Straight Connector 31"/>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6" name="Picture 35"/>
            <p:cNvPicPr>
              <a:picLocks noChangeAspect="1"/>
            </p:cNvPicPr>
            <p:nvPr userDrawn="1"/>
          </p:nvPicPr>
          <p:blipFill>
            <a:blip r:embed="rId4"/>
            <a:stretch>
              <a:fillRect/>
            </a:stretch>
          </p:blipFill>
          <p:spPr>
            <a:xfrm>
              <a:off x="-10740740" y="10261718"/>
              <a:ext cx="1597666" cy="1201935"/>
            </a:xfrm>
            <a:prstGeom prst="rect">
              <a:avLst/>
            </a:prstGeom>
          </p:spPr>
        </p:pic>
        <p:pic>
          <p:nvPicPr>
            <p:cNvPr id="37" name="Picture 36"/>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38" name="Group 37"/>
            <p:cNvGrpSpPr/>
            <p:nvPr userDrawn="1"/>
          </p:nvGrpSpPr>
          <p:grpSpPr>
            <a:xfrm>
              <a:off x="-9744993" y="23540957"/>
              <a:ext cx="7531182" cy="2120439"/>
              <a:chOff x="-4470427" y="11016658"/>
              <a:chExt cx="3470785" cy="974220"/>
            </a:xfrm>
          </p:grpSpPr>
          <p:grpSp>
            <p:nvGrpSpPr>
              <p:cNvPr id="46" name="Group 45"/>
              <p:cNvGrpSpPr/>
              <p:nvPr userDrawn="1"/>
            </p:nvGrpSpPr>
            <p:grpSpPr>
              <a:xfrm>
                <a:off x="-2783495" y="11060886"/>
                <a:ext cx="624431" cy="893535"/>
                <a:chOff x="-3958697" y="11117435"/>
                <a:chExt cx="779338" cy="1280430"/>
              </a:xfrm>
            </p:grpSpPr>
            <p:pic>
              <p:nvPicPr>
                <p:cNvPr id="52" name="Picture 51"/>
                <p:cNvPicPr>
                  <a:picLocks noChangeAspect="1"/>
                </p:cNvPicPr>
                <p:nvPr userDrawn="1"/>
              </p:nvPicPr>
              <p:blipFill>
                <a:blip r:embed="rId6"/>
                <a:stretch>
                  <a:fillRect/>
                </a:stretch>
              </p:blipFill>
              <p:spPr>
                <a:xfrm>
                  <a:off x="-3948160" y="11117435"/>
                  <a:ext cx="768801" cy="1090857"/>
                </a:xfrm>
                <a:prstGeom prst="rect">
                  <a:avLst/>
                </a:prstGeom>
              </p:spPr>
            </p:pic>
            <p:sp>
              <p:nvSpPr>
                <p:cNvPr id="53" name="TextBox 52"/>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smtClean="0">
                      <a:solidFill>
                        <a:schemeClr val="tx1"/>
                      </a:solidFill>
                    </a:rPr>
                    <a:t>ORIGINAL</a:t>
                  </a:r>
                  <a:endParaRPr lang="en-US" sz="1600" b="1" dirty="0">
                    <a:solidFill>
                      <a:schemeClr val="tx1"/>
                    </a:solidFill>
                  </a:endParaRPr>
                </a:p>
              </p:txBody>
            </p:sp>
          </p:grpSp>
          <p:grpSp>
            <p:nvGrpSpPr>
              <p:cNvPr id="47" name="Group 46"/>
              <p:cNvGrpSpPr/>
              <p:nvPr userDrawn="1"/>
            </p:nvGrpSpPr>
            <p:grpSpPr>
              <a:xfrm>
                <a:off x="-2033159" y="11060889"/>
                <a:ext cx="1033517" cy="893529"/>
                <a:chOff x="-2921738" y="11200127"/>
                <a:chExt cx="1420279" cy="1227904"/>
              </a:xfrm>
            </p:grpSpPr>
            <p:pic>
              <p:nvPicPr>
                <p:cNvPr id="50" name="Picture 49"/>
                <p:cNvPicPr>
                  <a:picLocks noChangeAspect="1"/>
                </p:cNvPicPr>
                <p:nvPr userDrawn="1"/>
              </p:nvPicPr>
              <p:blipFill>
                <a:blip r:embed="rId6"/>
                <a:stretch>
                  <a:fillRect/>
                </a:stretch>
              </p:blipFill>
              <p:spPr>
                <a:xfrm>
                  <a:off x="-2921738" y="11200127"/>
                  <a:ext cx="1420279" cy="1029694"/>
                </a:xfrm>
                <a:prstGeom prst="rect">
                  <a:avLst/>
                </a:prstGeom>
              </p:spPr>
            </p:pic>
            <p:sp>
              <p:nvSpPr>
                <p:cNvPr id="51" name="TextBox 50"/>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smtClean="0">
                      <a:solidFill>
                        <a:schemeClr val="bg1"/>
                      </a:solidFill>
                    </a:rPr>
                    <a:t>DISTORTED</a:t>
                  </a:r>
                  <a:endParaRPr lang="en-US" sz="700" b="1" dirty="0">
                    <a:solidFill>
                      <a:schemeClr val="bg1"/>
                    </a:solidFill>
                  </a:endParaRPr>
                </a:p>
              </p:txBody>
            </p:sp>
          </p:grpSp>
          <p:pic>
            <p:nvPicPr>
              <p:cNvPr id="48" name="Picture 47"/>
              <p:cNvPicPr>
                <a:picLocks noChangeAspect="1"/>
              </p:cNvPicPr>
              <p:nvPr userDrawn="1"/>
            </p:nvPicPr>
            <p:blipFill>
              <a:blip r:embed="rId7"/>
              <a:stretch>
                <a:fillRect/>
              </a:stretch>
            </p:blipFill>
            <p:spPr>
              <a:xfrm>
                <a:off x="-4470427" y="11016658"/>
                <a:ext cx="1098742" cy="847761"/>
              </a:xfrm>
              <a:prstGeom prst="rect">
                <a:avLst/>
              </a:prstGeom>
            </p:spPr>
          </p:pic>
          <p:sp>
            <p:nvSpPr>
              <p:cNvPr id="49" name="TextBox 48"/>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39" name="Group 38"/>
            <p:cNvGrpSpPr/>
            <p:nvPr userDrawn="1"/>
          </p:nvGrpSpPr>
          <p:grpSpPr>
            <a:xfrm>
              <a:off x="-10398793" y="27751410"/>
              <a:ext cx="9323012" cy="2453251"/>
              <a:chOff x="-4754996" y="12734136"/>
              <a:chExt cx="4296559" cy="1127128"/>
            </a:xfrm>
          </p:grpSpPr>
          <p:graphicFrame>
            <p:nvGraphicFramePr>
              <p:cNvPr id="41" name="Object 40"/>
              <p:cNvGraphicFramePr>
                <a:graphicFrameLocks noChangeAspect="1"/>
              </p:cNvGraphicFramePr>
              <p:nvPr userDrawn="1">
                <p:extLst>
                  <p:ext uri="{D42A27DB-BD31-4B8C-83A1-F6EECF244321}">
                    <p14:modId xmlns:p14="http://schemas.microsoft.com/office/powerpoint/2010/main" val="2923600614"/>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1195"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3" name="Object 42"/>
              <p:cNvGraphicFramePr>
                <a:graphicFrameLocks noChangeAspect="1"/>
              </p:cNvGraphicFramePr>
              <p:nvPr userDrawn="1">
                <p:extLst>
                  <p:ext uri="{D42A27DB-BD31-4B8C-83A1-F6EECF244321}">
                    <p14:modId xmlns:p14="http://schemas.microsoft.com/office/powerpoint/2010/main" val="3743875991"/>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1196"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4" name="TextBox 43"/>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smtClean="0">
                    <a:solidFill>
                      <a:srgbClr val="92D050"/>
                    </a:solidFill>
                  </a:rPr>
                  <a:t>Good</a:t>
                </a:r>
                <a:r>
                  <a:rPr lang="en-US" sz="1600" baseline="0" dirty="0" smtClean="0">
                    <a:solidFill>
                      <a:srgbClr val="92D050"/>
                    </a:solidFill>
                  </a:rPr>
                  <a:t> </a:t>
                </a:r>
                <a:r>
                  <a:rPr lang="en-US" sz="1600" baseline="0" dirty="0" smtClean="0">
                    <a:solidFill>
                      <a:schemeClr val="bg1"/>
                    </a:solidFill>
                  </a:rPr>
                  <a:t>printing quality</a:t>
                </a:r>
                <a:endParaRPr lang="en-US" sz="1600" dirty="0">
                  <a:solidFill>
                    <a:schemeClr val="bg1"/>
                  </a:solidFill>
                </a:endParaRPr>
              </a:p>
            </p:txBody>
          </p:sp>
          <p:sp>
            <p:nvSpPr>
              <p:cNvPr id="45" name="TextBox 44"/>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smtClean="0">
                    <a:solidFill>
                      <a:srgbClr val="FF0000"/>
                    </a:solidFill>
                  </a:rPr>
                  <a:t>Bad </a:t>
                </a:r>
                <a:r>
                  <a:rPr lang="en-US" sz="1600" dirty="0" smtClean="0">
                    <a:solidFill>
                      <a:schemeClr val="bg1"/>
                    </a:solidFill>
                  </a:rPr>
                  <a:t>printing quality</a:t>
                </a:r>
                <a:endParaRPr lang="en-US" sz="1600" dirty="0">
                  <a:solidFill>
                    <a:schemeClr val="bg1"/>
                  </a:solidFill>
                </a:endParaRPr>
              </a:p>
            </p:txBody>
          </p:sp>
        </p:grpSp>
      </p:grpSp>
      <p:grpSp>
        <p:nvGrpSpPr>
          <p:cNvPr id="54" name="Group 53"/>
          <p:cNvGrpSpPr/>
          <p:nvPr userDrawn="1"/>
        </p:nvGrpSpPr>
        <p:grpSpPr>
          <a:xfrm>
            <a:off x="44157839" y="-55065"/>
            <a:ext cx="11062139" cy="32973465"/>
            <a:chOff x="44157839" y="-55065"/>
            <a:chExt cx="11062139" cy="32973465"/>
          </a:xfrm>
        </p:grpSpPr>
        <p:sp>
          <p:nvSpPr>
            <p:cNvPr id="55" name="Rectangle 5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265488"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1730375"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56" name="Object 5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1197"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57" name="Picture 56"/>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58" name="Object 5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1198"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59" name="Group 58"/>
            <p:cNvGrpSpPr/>
            <p:nvPr userDrawn="1"/>
          </p:nvGrpSpPr>
          <p:grpSpPr>
            <a:xfrm>
              <a:off x="44487207" y="29414560"/>
              <a:ext cx="10354213" cy="1265612"/>
              <a:chOff x="44200453" y="28362386"/>
              <a:chExt cx="9771399" cy="1090622"/>
            </a:xfrm>
          </p:grpSpPr>
          <p:sp>
            <p:nvSpPr>
              <p:cNvPr id="61" name="Rounded Rectangle 6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3" name="TextBox 62"/>
              <p:cNvSpPr txBox="1"/>
              <p:nvPr userDrawn="1"/>
            </p:nvSpPr>
            <p:spPr>
              <a:xfrm>
                <a:off x="45300663" y="2855230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60" name="TextBox 59"/>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grpSp>
        <p:nvGrpSpPr>
          <p:cNvPr id="66" name="Group 65"/>
          <p:cNvGrpSpPr/>
          <p:nvPr userDrawn="1"/>
        </p:nvGrpSpPr>
        <p:grpSpPr>
          <a:xfrm rot="10800000">
            <a:off x="-36600" y="31404884"/>
            <a:ext cx="43927800" cy="1502229"/>
            <a:chOff x="-14192" y="1382"/>
            <a:chExt cx="27451941" cy="4572641"/>
          </a:xfrm>
        </p:grpSpPr>
        <p:sp>
          <p:nvSpPr>
            <p:cNvPr id="67"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0" name="Text Box 14"/>
          <p:cNvSpPr txBox="1">
            <a:spLocks noChangeArrowheads="1"/>
          </p:cNvSpPr>
          <p:nvPr userDrawn="1"/>
        </p:nvSpPr>
        <p:spPr bwMode="auto">
          <a:xfrm>
            <a:off x="1003118" y="32156325"/>
            <a:ext cx="3786383" cy="324883"/>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smtClean="0">
                <a:solidFill>
                  <a:schemeClr val="bg1">
                    <a:lumMod val="75000"/>
                  </a:schemeClr>
                </a:solidFill>
                <a:latin typeface="Arial" charset="0"/>
              </a:rPr>
              <a:t>RESEARCH POSTER PRESENTATION </a:t>
            </a:r>
            <a:r>
              <a:rPr lang="en-US" sz="600" b="1" dirty="0">
                <a:solidFill>
                  <a:schemeClr val="bg1">
                    <a:lumMod val="75000"/>
                  </a:schemeClr>
                </a:solidFill>
                <a:latin typeface="Arial" charset="0"/>
              </a:rPr>
              <a:t>DESIGN © </a:t>
            </a:r>
            <a:r>
              <a:rPr lang="en-US" sz="600" b="1" dirty="0" smtClean="0">
                <a:solidFill>
                  <a:schemeClr val="bg1">
                    <a:lumMod val="75000"/>
                  </a:schemeClr>
                </a:solidFill>
                <a:latin typeface="Arial" charset="0"/>
              </a:rPr>
              <a:t>2015</a:t>
            </a:r>
            <a:endParaRPr lang="en-US" sz="600" b="1" dirty="0">
              <a:solidFill>
                <a:schemeClr val="bg1">
                  <a:lumMod val="75000"/>
                </a:schemeClr>
              </a:solidFill>
              <a:latin typeface="Arial" charset="0"/>
            </a:endParaRP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grpSp>
        <p:nvGrpSpPr>
          <p:cNvPr id="65" name="Group 64"/>
          <p:cNvGrpSpPr/>
          <p:nvPr userDrawn="1"/>
        </p:nvGrpSpPr>
        <p:grpSpPr>
          <a:xfrm>
            <a:off x="-14192" y="1382"/>
            <a:ext cx="43905392" cy="4572641"/>
            <a:chOff x="-14192" y="1382"/>
            <a:chExt cx="27451941" cy="4572641"/>
          </a:xfrm>
        </p:grpSpPr>
        <p:sp>
          <p:nvSpPr>
            <p:cNvPr id="71" name="Rectangle 16"/>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15"/>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Tree>
  </p:cSld>
  <p:clrMap bg1="lt1" tx1="dk1" bg2="lt2" tx2="dk2" accent1="accent1" accent2="accent2" accent3="accent3" accent4="accent4" accent5="accent5" accent6="accent6" hlink="hlink" folHlink="folHlink"/>
  <p:sldLayoutIdLst>
    <p:sldLayoutId id="2147483652" r:id="rId1"/>
  </p:sldLayoutIdLst>
  <p:timing>
    <p:tnLst>
      <p:par>
        <p:cTn id="1" dur="indefinite" restart="never" nodeType="tmRoot"/>
      </p:par>
    </p:tnLst>
  </p:timing>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38" name="Straight Connector 37"/>
          <p:cNvCxnSpPr/>
          <p:nvPr/>
        </p:nvCxnSpPr>
        <p:spPr>
          <a:xfrm flipV="1">
            <a:off x="-13946601" y="11526118"/>
            <a:ext cx="13577436" cy="818"/>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userDrawn="1"/>
        </p:nvGrpSpPr>
        <p:grpSpPr>
          <a:xfrm>
            <a:off x="44157839" y="-55065"/>
            <a:ext cx="11062139" cy="32973465"/>
            <a:chOff x="44157839" y="-55065"/>
            <a:chExt cx="11062139" cy="32973465"/>
          </a:xfrm>
        </p:grpSpPr>
        <p:sp>
          <p:nvSpPr>
            <p:cNvPr id="45" name="Rectangle 4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265488"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1730375"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46" name="Object 4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2203"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7" name="Picture 46"/>
            <p:cNvPicPr>
              <a:picLocks noChangeAspect="1"/>
            </p:cNvPicPr>
            <p:nvPr userDrawn="1"/>
          </p:nvPicPr>
          <p:blipFill>
            <a:blip r:embed="rId6"/>
            <a:stretch>
              <a:fillRect/>
            </a:stretch>
          </p:blipFill>
          <p:spPr>
            <a:xfrm>
              <a:off x="44621819" y="7740040"/>
              <a:ext cx="2969584" cy="1370577"/>
            </a:xfrm>
            <a:prstGeom prst="rect">
              <a:avLst/>
            </a:prstGeom>
            <a:ln>
              <a:noFill/>
            </a:ln>
          </p:spPr>
        </p:pic>
        <p:graphicFrame>
          <p:nvGraphicFramePr>
            <p:cNvPr id="48" name="Object 4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2204" name="Image" r:id="rId7" imgW="1574280" imgH="1053720" progId="Photoshop.Image.13">
                    <p:embed/>
                  </p:oleObj>
                </mc:Choice>
                <mc:Fallback>
                  <p:oleObj name="Image" r:id="rId7" imgW="1574280" imgH="1053720" progId="Photoshop.Image.13">
                    <p:embed/>
                    <p:pic>
                      <p:nvPicPr>
                        <p:cNvPr id="0" name=""/>
                        <p:cNvPicPr/>
                        <p:nvPr/>
                      </p:nvPicPr>
                      <p:blipFill>
                        <a:blip r:embed="rId8"/>
                        <a:stretch>
                          <a:fillRect/>
                        </a:stretch>
                      </p:blipFill>
                      <p:spPr>
                        <a:xfrm>
                          <a:off x="44629619" y="12347263"/>
                          <a:ext cx="1482266" cy="992162"/>
                        </a:xfrm>
                        <a:prstGeom prst="rect">
                          <a:avLst/>
                        </a:prstGeom>
                      </p:spPr>
                    </p:pic>
                  </p:oleObj>
                </mc:Fallback>
              </mc:AlternateContent>
            </a:graphicData>
          </a:graphic>
        </p:graphicFrame>
        <p:grpSp>
          <p:nvGrpSpPr>
            <p:cNvPr id="49" name="Group 48"/>
            <p:cNvGrpSpPr/>
            <p:nvPr userDrawn="1"/>
          </p:nvGrpSpPr>
          <p:grpSpPr>
            <a:xfrm>
              <a:off x="44487207" y="29414560"/>
              <a:ext cx="10354213" cy="1265612"/>
              <a:chOff x="44200453" y="28362386"/>
              <a:chExt cx="9771399" cy="1090622"/>
            </a:xfrm>
          </p:grpSpPr>
          <p:sp>
            <p:nvSpPr>
              <p:cNvPr id="51" name="Rounded Rectangle 5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Picture 7" descr="http://t2.gstatic.com/images?q=tbn:ANd9GcR4APHC6TT9w54M2zn_pvCiBxUNcspYPoVxirLRphBoJabfSvu7zw">
                <a:hlinkClick r:id="rId9"/>
              </p:cNvPr>
              <p:cNvPicPr>
                <a:picLocks noChangeAspect="1" noChangeArrowheads="1"/>
              </p:cNvPicPr>
              <p:nvPr userDrawn="1"/>
            </p:nvPicPr>
            <p:blipFill>
              <a:blip r:embed="rId10" cstate="print"/>
              <a:srcRect/>
              <a:stretch>
                <a:fillRect/>
              </a:stretch>
            </p:blipFill>
            <p:spPr bwMode="auto">
              <a:xfrm>
                <a:off x="44326393" y="28460718"/>
                <a:ext cx="914401" cy="914399"/>
              </a:xfrm>
              <a:prstGeom prst="rect">
                <a:avLst/>
              </a:prstGeom>
              <a:noFill/>
              <a:ln>
                <a:noFill/>
              </a:ln>
            </p:spPr>
          </p:pic>
          <p:sp>
            <p:nvSpPr>
              <p:cNvPr id="53" name="TextBox 52"/>
              <p:cNvSpPr txBox="1"/>
              <p:nvPr userDrawn="1"/>
            </p:nvSpPr>
            <p:spPr>
              <a:xfrm>
                <a:off x="45300663" y="2855230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50" name="TextBox 49"/>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grpSp>
        <p:nvGrpSpPr>
          <p:cNvPr id="54" name="Group 53"/>
          <p:cNvGrpSpPr/>
          <p:nvPr userDrawn="1"/>
        </p:nvGrpSpPr>
        <p:grpSpPr>
          <a:xfrm>
            <a:off x="-11225189" y="-1"/>
            <a:ext cx="11018865" cy="32918401"/>
            <a:chOff x="-11225189" y="-1"/>
            <a:chExt cx="11018865" cy="32918401"/>
          </a:xfrm>
        </p:grpSpPr>
        <p:sp>
          <p:nvSpPr>
            <p:cNvPr id="55" name="Rectangle 54"/>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 36”x48”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1892300" indent="-1892300" algn="l" defTabSz="850900"/>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smtClean="0">
                  <a:solidFill>
                    <a:schemeClr val="bg1">
                      <a:lumMod val="75000"/>
                    </a:schemeClr>
                  </a:solidFill>
                  <a:latin typeface="Trebuchet MS" pitchFamily="34" charset="0"/>
                </a:rPr>
                <a:t>	</a:t>
              </a:r>
              <a:r>
                <a:rPr lang="en-US" sz="2400" b="0" baseline="0" dirty="0" smtClean="0">
                  <a:solidFill>
                    <a:schemeClr val="bg1">
                      <a:lumMod val="75000"/>
                    </a:schemeClr>
                  </a:solidFill>
                  <a:latin typeface="Trebuchet MS" pitchFamily="34" charset="0"/>
                </a:rPr>
                <a:t>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56" name="Straight Connector 55"/>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7" name="Picture 56"/>
            <p:cNvPicPr>
              <a:picLocks noChangeAspect="1"/>
            </p:cNvPicPr>
            <p:nvPr userDrawn="1"/>
          </p:nvPicPr>
          <p:blipFill>
            <a:blip r:embed="rId11"/>
            <a:stretch>
              <a:fillRect/>
            </a:stretch>
          </p:blipFill>
          <p:spPr>
            <a:xfrm>
              <a:off x="-10740740" y="10261718"/>
              <a:ext cx="1597666" cy="1201935"/>
            </a:xfrm>
            <a:prstGeom prst="rect">
              <a:avLst/>
            </a:prstGeom>
          </p:spPr>
        </p:pic>
        <p:pic>
          <p:nvPicPr>
            <p:cNvPr id="58" name="Picture 57"/>
            <p:cNvPicPr>
              <a:picLocks noChangeAspect="1"/>
            </p:cNvPicPr>
            <p:nvPr userDrawn="1"/>
          </p:nvPicPr>
          <p:blipFill>
            <a:blip r:embed="rId12"/>
            <a:stretch>
              <a:fillRect/>
            </a:stretch>
          </p:blipFill>
          <p:spPr>
            <a:xfrm>
              <a:off x="-10732765" y="15696927"/>
              <a:ext cx="9986808" cy="1053596"/>
            </a:xfrm>
            <a:prstGeom prst="rect">
              <a:avLst/>
            </a:prstGeom>
          </p:spPr>
        </p:pic>
        <p:grpSp>
          <p:nvGrpSpPr>
            <p:cNvPr id="59" name="Group 58"/>
            <p:cNvGrpSpPr/>
            <p:nvPr userDrawn="1"/>
          </p:nvGrpSpPr>
          <p:grpSpPr>
            <a:xfrm>
              <a:off x="-9744993" y="23540957"/>
              <a:ext cx="7531182" cy="2120439"/>
              <a:chOff x="-4470427" y="11016658"/>
              <a:chExt cx="3470785" cy="974220"/>
            </a:xfrm>
          </p:grpSpPr>
          <p:grpSp>
            <p:nvGrpSpPr>
              <p:cNvPr id="65" name="Group 64"/>
              <p:cNvGrpSpPr/>
              <p:nvPr userDrawn="1"/>
            </p:nvGrpSpPr>
            <p:grpSpPr>
              <a:xfrm>
                <a:off x="-2783495" y="11060886"/>
                <a:ext cx="624431" cy="893535"/>
                <a:chOff x="-3958697" y="11117435"/>
                <a:chExt cx="779338" cy="1280430"/>
              </a:xfrm>
            </p:grpSpPr>
            <p:pic>
              <p:nvPicPr>
                <p:cNvPr id="71" name="Picture 70"/>
                <p:cNvPicPr>
                  <a:picLocks noChangeAspect="1"/>
                </p:cNvPicPr>
                <p:nvPr userDrawn="1"/>
              </p:nvPicPr>
              <p:blipFill>
                <a:blip r:embed="rId13"/>
                <a:stretch>
                  <a:fillRect/>
                </a:stretch>
              </p:blipFill>
              <p:spPr>
                <a:xfrm>
                  <a:off x="-3948160" y="11117435"/>
                  <a:ext cx="768801" cy="1090857"/>
                </a:xfrm>
                <a:prstGeom prst="rect">
                  <a:avLst/>
                </a:prstGeom>
              </p:spPr>
            </p:pic>
            <p:sp>
              <p:nvSpPr>
                <p:cNvPr id="72" name="TextBox 71"/>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smtClean="0">
                      <a:solidFill>
                        <a:schemeClr val="tx1"/>
                      </a:solidFill>
                    </a:rPr>
                    <a:t>ORIGINAL</a:t>
                  </a:r>
                  <a:endParaRPr lang="en-US" sz="1600" b="1" dirty="0">
                    <a:solidFill>
                      <a:schemeClr val="tx1"/>
                    </a:solidFill>
                  </a:endParaRPr>
                </a:p>
              </p:txBody>
            </p:sp>
          </p:grpSp>
          <p:grpSp>
            <p:nvGrpSpPr>
              <p:cNvPr id="66" name="Group 65"/>
              <p:cNvGrpSpPr/>
              <p:nvPr userDrawn="1"/>
            </p:nvGrpSpPr>
            <p:grpSpPr>
              <a:xfrm>
                <a:off x="-2033159" y="11060889"/>
                <a:ext cx="1033517" cy="893529"/>
                <a:chOff x="-2921738" y="11200127"/>
                <a:chExt cx="1420279" cy="1227904"/>
              </a:xfrm>
            </p:grpSpPr>
            <p:pic>
              <p:nvPicPr>
                <p:cNvPr id="69" name="Picture 68"/>
                <p:cNvPicPr>
                  <a:picLocks noChangeAspect="1"/>
                </p:cNvPicPr>
                <p:nvPr userDrawn="1"/>
              </p:nvPicPr>
              <p:blipFill>
                <a:blip r:embed="rId13"/>
                <a:stretch>
                  <a:fillRect/>
                </a:stretch>
              </p:blipFill>
              <p:spPr>
                <a:xfrm>
                  <a:off x="-2921738" y="11200127"/>
                  <a:ext cx="1420279" cy="1029694"/>
                </a:xfrm>
                <a:prstGeom prst="rect">
                  <a:avLst/>
                </a:prstGeom>
              </p:spPr>
            </p:pic>
            <p:sp>
              <p:nvSpPr>
                <p:cNvPr id="70" name="TextBox 69"/>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smtClean="0">
                      <a:solidFill>
                        <a:schemeClr val="bg1"/>
                      </a:solidFill>
                    </a:rPr>
                    <a:t>DISTORTED</a:t>
                  </a:r>
                  <a:endParaRPr lang="en-US" sz="700" b="1" dirty="0">
                    <a:solidFill>
                      <a:schemeClr val="bg1"/>
                    </a:solidFill>
                  </a:endParaRPr>
                </a:p>
              </p:txBody>
            </p:sp>
          </p:grpSp>
          <p:pic>
            <p:nvPicPr>
              <p:cNvPr id="67" name="Picture 66"/>
              <p:cNvPicPr>
                <a:picLocks noChangeAspect="1"/>
              </p:cNvPicPr>
              <p:nvPr userDrawn="1"/>
            </p:nvPicPr>
            <p:blipFill>
              <a:blip r:embed="rId14"/>
              <a:stretch>
                <a:fillRect/>
              </a:stretch>
            </p:blipFill>
            <p:spPr>
              <a:xfrm>
                <a:off x="-4470427" y="11016658"/>
                <a:ext cx="1098742" cy="847761"/>
              </a:xfrm>
              <a:prstGeom prst="rect">
                <a:avLst/>
              </a:prstGeom>
            </p:spPr>
          </p:pic>
          <p:sp>
            <p:nvSpPr>
              <p:cNvPr id="68" name="TextBox 67"/>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60" name="Group 59"/>
            <p:cNvGrpSpPr/>
            <p:nvPr userDrawn="1"/>
          </p:nvGrpSpPr>
          <p:grpSpPr>
            <a:xfrm>
              <a:off x="-10398793" y="27751410"/>
              <a:ext cx="9323012" cy="2453251"/>
              <a:chOff x="-4754996" y="12734136"/>
              <a:chExt cx="4296559" cy="1127128"/>
            </a:xfrm>
          </p:grpSpPr>
          <p:graphicFrame>
            <p:nvGraphicFramePr>
              <p:cNvPr id="61" name="Object 60"/>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2205" name="Image" r:id="rId15" imgW="1828440" imgH="1117440" progId="Photoshop.Image.13">
                      <p:embed/>
                    </p:oleObj>
                  </mc:Choice>
                  <mc:Fallback>
                    <p:oleObj name="Image" r:id="rId15" imgW="1828440" imgH="1117440" progId="Photoshop.Image.13">
                      <p:embed/>
                      <p:pic>
                        <p:nvPicPr>
                          <p:cNvPr id="0" name=""/>
                          <p:cNvPicPr/>
                          <p:nvPr/>
                        </p:nvPicPr>
                        <p:blipFill>
                          <a:blip r:embed="rId16"/>
                          <a:stretch>
                            <a:fillRect/>
                          </a:stretch>
                        </p:blipFill>
                        <p:spPr>
                          <a:xfrm>
                            <a:off x="-4533347" y="12734142"/>
                            <a:ext cx="1828800" cy="1117600"/>
                          </a:xfrm>
                          <a:prstGeom prst="rect">
                            <a:avLst/>
                          </a:prstGeom>
                        </p:spPr>
                      </p:pic>
                    </p:oleObj>
                  </mc:Fallback>
                </mc:AlternateContent>
              </a:graphicData>
            </a:graphic>
          </p:graphicFrame>
          <p:graphicFrame>
            <p:nvGraphicFramePr>
              <p:cNvPr id="62" name="Object 61"/>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2206" name="Image" r:id="rId17" imgW="1828440" imgH="1117440" progId="Photoshop.Image.13">
                      <p:embed/>
                    </p:oleObj>
                  </mc:Choice>
                  <mc:Fallback>
                    <p:oleObj name="Image" r:id="rId17" imgW="1828440" imgH="1117440" progId="Photoshop.Image.13">
                      <p:embed/>
                      <p:pic>
                        <p:nvPicPr>
                          <p:cNvPr id="0" name=""/>
                          <p:cNvPicPr/>
                          <p:nvPr/>
                        </p:nvPicPr>
                        <p:blipFill>
                          <a:blip r:embed="rId18"/>
                          <a:stretch>
                            <a:fillRect/>
                          </a:stretch>
                        </p:blipFill>
                        <p:spPr>
                          <a:xfrm>
                            <a:off x="-2456641" y="12737835"/>
                            <a:ext cx="1828800" cy="1117600"/>
                          </a:xfrm>
                          <a:prstGeom prst="rect">
                            <a:avLst/>
                          </a:prstGeom>
                        </p:spPr>
                      </p:pic>
                    </p:oleObj>
                  </mc:Fallback>
                </mc:AlternateContent>
              </a:graphicData>
            </a:graphic>
          </p:graphicFrame>
          <p:sp>
            <p:nvSpPr>
              <p:cNvPr id="63" name="TextBox 62"/>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smtClean="0">
                    <a:solidFill>
                      <a:srgbClr val="92D050"/>
                    </a:solidFill>
                  </a:rPr>
                  <a:t>Good</a:t>
                </a:r>
                <a:r>
                  <a:rPr lang="en-US" sz="1600" baseline="0" dirty="0" smtClean="0">
                    <a:solidFill>
                      <a:srgbClr val="92D050"/>
                    </a:solidFill>
                  </a:rPr>
                  <a:t> </a:t>
                </a:r>
                <a:r>
                  <a:rPr lang="en-US" sz="1600" baseline="0" dirty="0" smtClean="0">
                    <a:solidFill>
                      <a:schemeClr val="bg1"/>
                    </a:solidFill>
                  </a:rPr>
                  <a:t>printing quality</a:t>
                </a:r>
                <a:endParaRPr lang="en-US" sz="1600" dirty="0">
                  <a:solidFill>
                    <a:schemeClr val="bg1"/>
                  </a:solidFill>
                </a:endParaRPr>
              </a:p>
            </p:txBody>
          </p:sp>
          <p:sp>
            <p:nvSpPr>
              <p:cNvPr id="64" name="TextBox 63"/>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smtClean="0">
                    <a:solidFill>
                      <a:srgbClr val="FF0000"/>
                    </a:solidFill>
                  </a:rPr>
                  <a:t>Bad </a:t>
                </a:r>
                <a:r>
                  <a:rPr lang="en-US" sz="1600" dirty="0" smtClean="0">
                    <a:solidFill>
                      <a:schemeClr val="bg1"/>
                    </a:solidFill>
                  </a:rPr>
                  <a:t>printing quality</a:t>
                </a:r>
                <a:endParaRPr lang="en-US" sz="1600" dirty="0">
                  <a:solidFill>
                    <a:schemeClr val="bg1"/>
                  </a:solidFill>
                </a:endParaRPr>
              </a:p>
            </p:txBody>
          </p:sp>
        </p:grpSp>
      </p:grpSp>
      <p:sp>
        <p:nvSpPr>
          <p:cNvPr id="41" name="Rounded Rectangle 40"/>
          <p:cNvSpPr/>
          <p:nvPr userDrawn="1"/>
        </p:nvSpPr>
        <p:spPr>
          <a:xfrm>
            <a:off x="29342871" y="4770782"/>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userDrawn="1"/>
        </p:nvSpPr>
        <p:spPr>
          <a:xfrm>
            <a:off x="15117125" y="4749583"/>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ounded Rectangle 42"/>
          <p:cNvSpPr/>
          <p:nvPr userDrawn="1"/>
        </p:nvSpPr>
        <p:spPr>
          <a:xfrm>
            <a:off x="891379" y="4791981"/>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p:cNvGrpSpPr/>
          <p:nvPr userDrawn="1"/>
        </p:nvGrpSpPr>
        <p:grpSpPr>
          <a:xfrm rot="10800000">
            <a:off x="-36600" y="31404884"/>
            <a:ext cx="43927800" cy="1502229"/>
            <a:chOff x="-14192" y="1382"/>
            <a:chExt cx="27451941" cy="4572641"/>
          </a:xfrm>
        </p:grpSpPr>
        <p:sp>
          <p:nvSpPr>
            <p:cNvPr id="75"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grpSp>
        <p:nvGrpSpPr>
          <p:cNvPr id="79" name="Group 78"/>
          <p:cNvGrpSpPr/>
          <p:nvPr userDrawn="1"/>
        </p:nvGrpSpPr>
        <p:grpSpPr>
          <a:xfrm>
            <a:off x="-14192" y="1382"/>
            <a:ext cx="43905392" cy="4572641"/>
            <a:chOff x="-14192" y="1382"/>
            <a:chExt cx="27451941" cy="4572641"/>
          </a:xfrm>
        </p:grpSpPr>
        <p:sp>
          <p:nvSpPr>
            <p:cNvPr id="80" name="Rectangle 16"/>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Rectangle 15"/>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3" name="Text Box 14"/>
          <p:cNvSpPr txBox="1">
            <a:spLocks noChangeArrowheads="1"/>
          </p:cNvSpPr>
          <p:nvPr userDrawn="1"/>
        </p:nvSpPr>
        <p:spPr bwMode="auto">
          <a:xfrm>
            <a:off x="1003118" y="32156325"/>
            <a:ext cx="3786383" cy="324883"/>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smtClean="0">
                <a:solidFill>
                  <a:schemeClr val="bg1">
                    <a:lumMod val="75000"/>
                  </a:schemeClr>
                </a:solidFill>
                <a:latin typeface="Arial" charset="0"/>
              </a:rPr>
              <a:t>RESEARCH POSTER PRESENTATION </a:t>
            </a:r>
            <a:r>
              <a:rPr lang="en-US" sz="600" b="1" dirty="0">
                <a:solidFill>
                  <a:schemeClr val="bg1">
                    <a:lumMod val="75000"/>
                  </a:schemeClr>
                </a:solidFill>
                <a:latin typeface="Arial" charset="0"/>
              </a:rPr>
              <a:t>DESIGN © </a:t>
            </a:r>
            <a:r>
              <a:rPr lang="en-US" sz="600" b="1" dirty="0" smtClean="0">
                <a:solidFill>
                  <a:schemeClr val="bg1">
                    <a:lumMod val="75000"/>
                  </a:schemeClr>
                </a:solidFill>
                <a:latin typeface="Arial" charset="0"/>
              </a:rPr>
              <a:t>2015</a:t>
            </a:r>
            <a:endParaRPr lang="en-US" sz="600" b="1" dirty="0">
              <a:solidFill>
                <a:schemeClr val="bg1">
                  <a:lumMod val="75000"/>
                </a:schemeClr>
              </a:solidFill>
              <a:latin typeface="Arial" charset="0"/>
            </a:endParaRP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8" r:id="rId1"/>
  </p:sldLayoutIdLst>
  <p:timing>
    <p:tnLst>
      <p:par>
        <p:cTn id="1" dur="indefinite" restart="never" nodeType="tmRoot"/>
      </p:par>
    </p:tnLst>
  </p:timing>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90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43" name="Group 42"/>
          <p:cNvGrpSpPr/>
          <p:nvPr userDrawn="1"/>
        </p:nvGrpSpPr>
        <p:grpSpPr>
          <a:xfrm>
            <a:off x="44157839" y="-55065"/>
            <a:ext cx="11062139" cy="32973465"/>
            <a:chOff x="44157839" y="-55065"/>
            <a:chExt cx="11062139" cy="32973465"/>
          </a:xfrm>
        </p:grpSpPr>
        <p:sp>
          <p:nvSpPr>
            <p:cNvPr id="44" name="Rectangle 43"/>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265488"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1730375"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45" name="Object 44"/>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3223"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6" name="Picture 45"/>
            <p:cNvPicPr>
              <a:picLocks noChangeAspect="1"/>
            </p:cNvPicPr>
            <p:nvPr userDrawn="1"/>
          </p:nvPicPr>
          <p:blipFill>
            <a:blip r:embed="rId6"/>
            <a:stretch>
              <a:fillRect/>
            </a:stretch>
          </p:blipFill>
          <p:spPr>
            <a:xfrm>
              <a:off x="44621819" y="7740040"/>
              <a:ext cx="2969584" cy="1370577"/>
            </a:xfrm>
            <a:prstGeom prst="rect">
              <a:avLst/>
            </a:prstGeom>
            <a:ln>
              <a:noFill/>
            </a:ln>
          </p:spPr>
        </p:pic>
        <p:graphicFrame>
          <p:nvGraphicFramePr>
            <p:cNvPr id="47" name="Object 46"/>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3224" name="Image" r:id="rId7" imgW="1574280" imgH="1053720" progId="Photoshop.Image.13">
                    <p:embed/>
                  </p:oleObj>
                </mc:Choice>
                <mc:Fallback>
                  <p:oleObj name="Image" r:id="rId7" imgW="1574280" imgH="1053720" progId="Photoshop.Image.13">
                    <p:embed/>
                    <p:pic>
                      <p:nvPicPr>
                        <p:cNvPr id="0" name=""/>
                        <p:cNvPicPr/>
                        <p:nvPr/>
                      </p:nvPicPr>
                      <p:blipFill>
                        <a:blip r:embed="rId8"/>
                        <a:stretch>
                          <a:fillRect/>
                        </a:stretch>
                      </p:blipFill>
                      <p:spPr>
                        <a:xfrm>
                          <a:off x="44629619" y="12347263"/>
                          <a:ext cx="1482266" cy="992162"/>
                        </a:xfrm>
                        <a:prstGeom prst="rect">
                          <a:avLst/>
                        </a:prstGeom>
                      </p:spPr>
                    </p:pic>
                  </p:oleObj>
                </mc:Fallback>
              </mc:AlternateContent>
            </a:graphicData>
          </a:graphic>
        </p:graphicFrame>
        <p:grpSp>
          <p:nvGrpSpPr>
            <p:cNvPr id="48" name="Group 47"/>
            <p:cNvGrpSpPr/>
            <p:nvPr userDrawn="1"/>
          </p:nvGrpSpPr>
          <p:grpSpPr>
            <a:xfrm>
              <a:off x="44487207" y="29414560"/>
              <a:ext cx="10354213" cy="1265612"/>
              <a:chOff x="44200453" y="28362386"/>
              <a:chExt cx="9771399" cy="1090622"/>
            </a:xfrm>
          </p:grpSpPr>
          <p:sp>
            <p:nvSpPr>
              <p:cNvPr id="50" name="Rounded Rectangle 49"/>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7" descr="http://t2.gstatic.com/images?q=tbn:ANd9GcR4APHC6TT9w54M2zn_pvCiBxUNcspYPoVxirLRphBoJabfSvu7zw">
                <a:hlinkClick r:id="rId9"/>
              </p:cNvPr>
              <p:cNvPicPr>
                <a:picLocks noChangeAspect="1" noChangeArrowheads="1"/>
              </p:cNvPicPr>
              <p:nvPr userDrawn="1"/>
            </p:nvPicPr>
            <p:blipFill>
              <a:blip r:embed="rId10" cstate="print"/>
              <a:srcRect/>
              <a:stretch>
                <a:fillRect/>
              </a:stretch>
            </p:blipFill>
            <p:spPr bwMode="auto">
              <a:xfrm>
                <a:off x="44326393" y="28460718"/>
                <a:ext cx="914401" cy="914399"/>
              </a:xfrm>
              <a:prstGeom prst="rect">
                <a:avLst/>
              </a:prstGeom>
              <a:noFill/>
              <a:ln>
                <a:noFill/>
              </a:ln>
            </p:spPr>
          </p:pic>
          <p:sp>
            <p:nvSpPr>
              <p:cNvPr id="52" name="TextBox 51"/>
              <p:cNvSpPr txBox="1"/>
              <p:nvPr userDrawn="1"/>
            </p:nvSpPr>
            <p:spPr>
              <a:xfrm>
                <a:off x="45300663" y="2855230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49" name="TextBox 48"/>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grpSp>
        <p:nvGrpSpPr>
          <p:cNvPr id="53" name="Group 52"/>
          <p:cNvGrpSpPr/>
          <p:nvPr userDrawn="1"/>
        </p:nvGrpSpPr>
        <p:grpSpPr>
          <a:xfrm>
            <a:off x="-11225189" y="-1"/>
            <a:ext cx="11018865" cy="32918401"/>
            <a:chOff x="-11225189" y="-1"/>
            <a:chExt cx="11018865" cy="32918401"/>
          </a:xfrm>
        </p:grpSpPr>
        <p:sp>
          <p:nvSpPr>
            <p:cNvPr id="54" name="Rectangle 53"/>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 36”x48”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1892300" indent="-1892300" algn="l" defTabSz="850900"/>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smtClean="0">
                  <a:solidFill>
                    <a:schemeClr val="bg1">
                      <a:lumMod val="75000"/>
                    </a:schemeClr>
                  </a:solidFill>
                  <a:latin typeface="Trebuchet MS" pitchFamily="34" charset="0"/>
                </a:rPr>
                <a:t>	</a:t>
              </a:r>
              <a:r>
                <a:rPr lang="en-US" sz="2400" b="0" baseline="0" dirty="0" smtClean="0">
                  <a:solidFill>
                    <a:schemeClr val="bg1">
                      <a:lumMod val="75000"/>
                    </a:schemeClr>
                  </a:solidFill>
                  <a:latin typeface="Trebuchet MS" pitchFamily="34" charset="0"/>
                </a:rPr>
                <a:t>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55" name="Straight Connector 54"/>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userDrawn="1"/>
          </p:nvPicPr>
          <p:blipFill>
            <a:blip r:embed="rId11"/>
            <a:stretch>
              <a:fillRect/>
            </a:stretch>
          </p:blipFill>
          <p:spPr>
            <a:xfrm>
              <a:off x="-10740740" y="10261718"/>
              <a:ext cx="1597666" cy="1201935"/>
            </a:xfrm>
            <a:prstGeom prst="rect">
              <a:avLst/>
            </a:prstGeom>
          </p:spPr>
        </p:pic>
        <p:pic>
          <p:nvPicPr>
            <p:cNvPr id="57" name="Picture 56"/>
            <p:cNvPicPr>
              <a:picLocks noChangeAspect="1"/>
            </p:cNvPicPr>
            <p:nvPr userDrawn="1"/>
          </p:nvPicPr>
          <p:blipFill>
            <a:blip r:embed="rId12"/>
            <a:stretch>
              <a:fillRect/>
            </a:stretch>
          </p:blipFill>
          <p:spPr>
            <a:xfrm>
              <a:off x="-10732765" y="15696927"/>
              <a:ext cx="9986808" cy="1053596"/>
            </a:xfrm>
            <a:prstGeom prst="rect">
              <a:avLst/>
            </a:prstGeom>
          </p:spPr>
        </p:pic>
        <p:grpSp>
          <p:nvGrpSpPr>
            <p:cNvPr id="58" name="Group 57"/>
            <p:cNvGrpSpPr/>
            <p:nvPr userDrawn="1"/>
          </p:nvGrpSpPr>
          <p:grpSpPr>
            <a:xfrm>
              <a:off x="-9744993" y="23540957"/>
              <a:ext cx="7531182" cy="2120439"/>
              <a:chOff x="-4470427" y="11016658"/>
              <a:chExt cx="3470785" cy="974220"/>
            </a:xfrm>
          </p:grpSpPr>
          <p:grpSp>
            <p:nvGrpSpPr>
              <p:cNvPr id="64" name="Group 63"/>
              <p:cNvGrpSpPr/>
              <p:nvPr userDrawn="1"/>
            </p:nvGrpSpPr>
            <p:grpSpPr>
              <a:xfrm>
                <a:off x="-2783495" y="11060886"/>
                <a:ext cx="624431" cy="893535"/>
                <a:chOff x="-3958697" y="11117435"/>
                <a:chExt cx="779338" cy="1280430"/>
              </a:xfrm>
            </p:grpSpPr>
            <p:pic>
              <p:nvPicPr>
                <p:cNvPr id="70" name="Picture 69"/>
                <p:cNvPicPr>
                  <a:picLocks noChangeAspect="1"/>
                </p:cNvPicPr>
                <p:nvPr userDrawn="1"/>
              </p:nvPicPr>
              <p:blipFill>
                <a:blip r:embed="rId13"/>
                <a:stretch>
                  <a:fillRect/>
                </a:stretch>
              </p:blipFill>
              <p:spPr>
                <a:xfrm>
                  <a:off x="-3948160" y="11117435"/>
                  <a:ext cx="768801" cy="1090857"/>
                </a:xfrm>
                <a:prstGeom prst="rect">
                  <a:avLst/>
                </a:prstGeom>
              </p:spPr>
            </p:pic>
            <p:sp>
              <p:nvSpPr>
                <p:cNvPr id="71" name="TextBox 70"/>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smtClean="0">
                      <a:solidFill>
                        <a:schemeClr val="tx1"/>
                      </a:solidFill>
                    </a:rPr>
                    <a:t>ORIGINAL</a:t>
                  </a:r>
                  <a:endParaRPr lang="en-US" sz="1600" b="1" dirty="0">
                    <a:solidFill>
                      <a:schemeClr val="tx1"/>
                    </a:solidFill>
                  </a:endParaRPr>
                </a:p>
              </p:txBody>
            </p:sp>
          </p:grpSp>
          <p:grpSp>
            <p:nvGrpSpPr>
              <p:cNvPr id="65" name="Group 64"/>
              <p:cNvGrpSpPr/>
              <p:nvPr userDrawn="1"/>
            </p:nvGrpSpPr>
            <p:grpSpPr>
              <a:xfrm>
                <a:off x="-2033159" y="11060889"/>
                <a:ext cx="1033517" cy="893529"/>
                <a:chOff x="-2921738" y="11200127"/>
                <a:chExt cx="1420279" cy="1227904"/>
              </a:xfrm>
            </p:grpSpPr>
            <p:pic>
              <p:nvPicPr>
                <p:cNvPr id="68" name="Picture 67"/>
                <p:cNvPicPr>
                  <a:picLocks noChangeAspect="1"/>
                </p:cNvPicPr>
                <p:nvPr userDrawn="1"/>
              </p:nvPicPr>
              <p:blipFill>
                <a:blip r:embed="rId13"/>
                <a:stretch>
                  <a:fillRect/>
                </a:stretch>
              </p:blipFill>
              <p:spPr>
                <a:xfrm>
                  <a:off x="-2921738" y="11200127"/>
                  <a:ext cx="1420279" cy="1029694"/>
                </a:xfrm>
                <a:prstGeom prst="rect">
                  <a:avLst/>
                </a:prstGeom>
              </p:spPr>
            </p:pic>
            <p:sp>
              <p:nvSpPr>
                <p:cNvPr id="69" name="TextBox 68"/>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smtClean="0">
                      <a:solidFill>
                        <a:schemeClr val="bg1"/>
                      </a:solidFill>
                    </a:rPr>
                    <a:t>DISTORTED</a:t>
                  </a:r>
                  <a:endParaRPr lang="en-US" sz="700" b="1" dirty="0">
                    <a:solidFill>
                      <a:schemeClr val="bg1"/>
                    </a:solidFill>
                  </a:endParaRPr>
                </a:p>
              </p:txBody>
            </p:sp>
          </p:grpSp>
          <p:pic>
            <p:nvPicPr>
              <p:cNvPr id="66" name="Picture 65"/>
              <p:cNvPicPr>
                <a:picLocks noChangeAspect="1"/>
              </p:cNvPicPr>
              <p:nvPr userDrawn="1"/>
            </p:nvPicPr>
            <p:blipFill>
              <a:blip r:embed="rId14"/>
              <a:stretch>
                <a:fillRect/>
              </a:stretch>
            </p:blipFill>
            <p:spPr>
              <a:xfrm>
                <a:off x="-4470427" y="11016658"/>
                <a:ext cx="1098742" cy="847761"/>
              </a:xfrm>
              <a:prstGeom prst="rect">
                <a:avLst/>
              </a:prstGeom>
            </p:spPr>
          </p:pic>
          <p:sp>
            <p:nvSpPr>
              <p:cNvPr id="67" name="TextBox 66"/>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59" name="Group 58"/>
            <p:cNvGrpSpPr/>
            <p:nvPr userDrawn="1"/>
          </p:nvGrpSpPr>
          <p:grpSpPr>
            <a:xfrm>
              <a:off x="-10398793" y="27751410"/>
              <a:ext cx="9323012" cy="2453251"/>
              <a:chOff x="-4754996" y="12734136"/>
              <a:chExt cx="4296559" cy="1127128"/>
            </a:xfrm>
          </p:grpSpPr>
          <p:graphicFrame>
            <p:nvGraphicFramePr>
              <p:cNvPr id="60" name="Object 59"/>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3225" name="Image" r:id="rId15" imgW="1828440" imgH="1117440" progId="Photoshop.Image.13">
                      <p:embed/>
                    </p:oleObj>
                  </mc:Choice>
                  <mc:Fallback>
                    <p:oleObj name="Image" r:id="rId15" imgW="1828440" imgH="1117440" progId="Photoshop.Image.13">
                      <p:embed/>
                      <p:pic>
                        <p:nvPicPr>
                          <p:cNvPr id="0" name=""/>
                          <p:cNvPicPr/>
                          <p:nvPr/>
                        </p:nvPicPr>
                        <p:blipFill>
                          <a:blip r:embed="rId16"/>
                          <a:stretch>
                            <a:fillRect/>
                          </a:stretch>
                        </p:blipFill>
                        <p:spPr>
                          <a:xfrm>
                            <a:off x="-4533347" y="12734142"/>
                            <a:ext cx="1828800" cy="1117600"/>
                          </a:xfrm>
                          <a:prstGeom prst="rect">
                            <a:avLst/>
                          </a:prstGeom>
                        </p:spPr>
                      </p:pic>
                    </p:oleObj>
                  </mc:Fallback>
                </mc:AlternateContent>
              </a:graphicData>
            </a:graphic>
          </p:graphicFrame>
          <p:graphicFrame>
            <p:nvGraphicFramePr>
              <p:cNvPr id="61" name="Object 60"/>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3226" name="Image" r:id="rId17" imgW="1828440" imgH="1117440" progId="Photoshop.Image.13">
                      <p:embed/>
                    </p:oleObj>
                  </mc:Choice>
                  <mc:Fallback>
                    <p:oleObj name="Image" r:id="rId17" imgW="1828440" imgH="1117440" progId="Photoshop.Image.13">
                      <p:embed/>
                      <p:pic>
                        <p:nvPicPr>
                          <p:cNvPr id="0" name=""/>
                          <p:cNvPicPr/>
                          <p:nvPr/>
                        </p:nvPicPr>
                        <p:blipFill>
                          <a:blip r:embed="rId18"/>
                          <a:stretch>
                            <a:fillRect/>
                          </a:stretch>
                        </p:blipFill>
                        <p:spPr>
                          <a:xfrm>
                            <a:off x="-2456641" y="12737835"/>
                            <a:ext cx="1828800" cy="1117600"/>
                          </a:xfrm>
                          <a:prstGeom prst="rect">
                            <a:avLst/>
                          </a:prstGeom>
                        </p:spPr>
                      </p:pic>
                    </p:oleObj>
                  </mc:Fallback>
                </mc:AlternateContent>
              </a:graphicData>
            </a:graphic>
          </p:graphicFrame>
          <p:sp>
            <p:nvSpPr>
              <p:cNvPr id="62" name="TextBox 61"/>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smtClean="0">
                    <a:solidFill>
                      <a:srgbClr val="92D050"/>
                    </a:solidFill>
                  </a:rPr>
                  <a:t>Good</a:t>
                </a:r>
                <a:r>
                  <a:rPr lang="en-US" sz="1600" baseline="0" dirty="0" smtClean="0">
                    <a:solidFill>
                      <a:srgbClr val="92D050"/>
                    </a:solidFill>
                  </a:rPr>
                  <a:t> </a:t>
                </a:r>
                <a:r>
                  <a:rPr lang="en-US" sz="1600" baseline="0" dirty="0" smtClean="0">
                    <a:solidFill>
                      <a:schemeClr val="bg1"/>
                    </a:solidFill>
                  </a:rPr>
                  <a:t>printing quality</a:t>
                </a:r>
                <a:endParaRPr lang="en-US" sz="1600" dirty="0">
                  <a:solidFill>
                    <a:schemeClr val="bg1"/>
                  </a:solidFill>
                </a:endParaRPr>
              </a:p>
            </p:txBody>
          </p:sp>
          <p:sp>
            <p:nvSpPr>
              <p:cNvPr id="63" name="TextBox 62"/>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smtClean="0">
                    <a:solidFill>
                      <a:srgbClr val="FF0000"/>
                    </a:solidFill>
                  </a:rPr>
                  <a:t>Bad </a:t>
                </a:r>
                <a:r>
                  <a:rPr lang="en-US" sz="1600" dirty="0" smtClean="0">
                    <a:solidFill>
                      <a:schemeClr val="bg1"/>
                    </a:solidFill>
                  </a:rPr>
                  <a:t>printing quality</a:t>
                </a:r>
                <a:endParaRPr lang="en-US" sz="1600" dirty="0">
                  <a:solidFill>
                    <a:schemeClr val="bg1"/>
                  </a:solidFill>
                </a:endParaRPr>
              </a:p>
            </p:txBody>
          </p:sp>
        </p:grpSp>
      </p:grpSp>
      <p:sp>
        <p:nvSpPr>
          <p:cNvPr id="37" name="Rounded Rectangle 36"/>
          <p:cNvSpPr/>
          <p:nvPr userDrawn="1"/>
        </p:nvSpPr>
        <p:spPr>
          <a:xfrm>
            <a:off x="922338" y="4691266"/>
            <a:ext cx="10058400" cy="2651827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p:cNvSpPr/>
          <p:nvPr userDrawn="1"/>
        </p:nvSpPr>
        <p:spPr>
          <a:xfrm>
            <a:off x="32883582" y="4691266"/>
            <a:ext cx="10058400" cy="2651827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userDrawn="1"/>
        </p:nvSpPr>
        <p:spPr>
          <a:xfrm>
            <a:off x="11442847" y="4691266"/>
            <a:ext cx="20978625" cy="26518273"/>
          </a:xfrm>
          <a:prstGeom prst="roundRect">
            <a:avLst>
              <a:gd name="adj" fmla="val 957"/>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p:cNvGrpSpPr/>
          <p:nvPr userDrawn="1"/>
        </p:nvGrpSpPr>
        <p:grpSpPr>
          <a:xfrm rot="10800000">
            <a:off x="-36600" y="31404884"/>
            <a:ext cx="43927800" cy="1502229"/>
            <a:chOff x="-14192" y="1382"/>
            <a:chExt cx="27451941" cy="4572641"/>
          </a:xfrm>
        </p:grpSpPr>
        <p:sp>
          <p:nvSpPr>
            <p:cNvPr id="75"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grpSp>
        <p:nvGrpSpPr>
          <p:cNvPr id="72" name="Group 71"/>
          <p:cNvGrpSpPr/>
          <p:nvPr userDrawn="1"/>
        </p:nvGrpSpPr>
        <p:grpSpPr>
          <a:xfrm>
            <a:off x="-14192" y="1382"/>
            <a:ext cx="43905392" cy="4572641"/>
            <a:chOff x="-14192" y="1382"/>
            <a:chExt cx="27451941" cy="4572641"/>
          </a:xfrm>
        </p:grpSpPr>
        <p:sp>
          <p:nvSpPr>
            <p:cNvPr id="73" name="Rectangle 16"/>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Rectangle 15"/>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8" name="Text Box 14"/>
          <p:cNvSpPr txBox="1">
            <a:spLocks noChangeArrowheads="1"/>
          </p:cNvSpPr>
          <p:nvPr userDrawn="1"/>
        </p:nvSpPr>
        <p:spPr bwMode="auto">
          <a:xfrm>
            <a:off x="1003118" y="32156325"/>
            <a:ext cx="3786383" cy="324883"/>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smtClean="0">
                <a:solidFill>
                  <a:schemeClr val="bg1">
                    <a:lumMod val="75000"/>
                  </a:schemeClr>
                </a:solidFill>
                <a:latin typeface="Arial" charset="0"/>
              </a:rPr>
              <a:t>RESEARCH POSTER PRESENTATION </a:t>
            </a:r>
            <a:r>
              <a:rPr lang="en-US" sz="600" b="1" dirty="0">
                <a:solidFill>
                  <a:schemeClr val="bg1">
                    <a:lumMod val="75000"/>
                  </a:schemeClr>
                </a:solidFill>
                <a:latin typeface="Arial" charset="0"/>
              </a:rPr>
              <a:t>DESIGN © </a:t>
            </a:r>
            <a:r>
              <a:rPr lang="en-US" sz="600" b="1" dirty="0" smtClean="0">
                <a:solidFill>
                  <a:schemeClr val="bg1">
                    <a:lumMod val="75000"/>
                  </a:schemeClr>
                </a:solidFill>
                <a:latin typeface="Arial" charset="0"/>
              </a:rPr>
              <a:t>2015</a:t>
            </a:r>
            <a:endParaRPr lang="en-US" sz="600" b="1" dirty="0">
              <a:solidFill>
                <a:schemeClr val="bg1">
                  <a:lumMod val="75000"/>
                </a:schemeClr>
              </a:solidFill>
              <a:latin typeface="Arial" charset="0"/>
            </a:endParaRP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4" r:id="rId1"/>
  </p:sldLayoutIdLst>
  <p:timing>
    <p:tnLst>
      <p:par>
        <p:cTn id="1" dur="indefinite" restart="never" nodeType="tmRoot"/>
      </p:par>
    </p:tnLst>
  </p:timing>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56" userDrawn="1">
          <p15:clr>
            <a:srgbClr val="F26B43"/>
          </p15:clr>
        </p15:guide>
      </p15:sldGuideLst>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19.emf"/><Relationship Id="rId12" Type="http://schemas.openxmlformats.org/officeDocument/2006/relationships/image" Target="../media/image20.png"/><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1.emf"/><Relationship Id="rId4" Type="http://schemas.openxmlformats.org/officeDocument/2006/relationships/image" Target="../media/image12.gif"/><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p:cNvSpPr>
            <a:spLocks noGrp="1"/>
          </p:cNvSpPr>
          <p:nvPr>
            <p:ph type="body" sz="quarter" idx="10"/>
          </p:nvPr>
        </p:nvSpPr>
        <p:spPr>
          <a:xfrm>
            <a:off x="999749" y="6154741"/>
            <a:ext cx="10056813" cy="5529534"/>
          </a:xfrm>
        </p:spPr>
        <p:txBody>
          <a:bodyPr/>
          <a:lstStyle/>
          <a:p>
            <a:r>
              <a:rPr lang="en-US" sz="4500" dirty="0">
                <a:latin typeface="Calibri" charset="0"/>
                <a:ea typeface="Calibri" charset="0"/>
                <a:cs typeface="Calibri" charset="0"/>
              </a:rPr>
              <a:t>It is well-known in community that functional programming languages are challenging, but less is understood about why. Our goal is to understand how beginners learn OCaml and propose a way to make their learning process more efficient</a:t>
            </a:r>
          </a:p>
          <a:p>
            <a:endParaRPr lang="en-US" sz="4500" dirty="0">
              <a:latin typeface="Calibri" charset="0"/>
              <a:ea typeface="Calibri" charset="0"/>
              <a:cs typeface="Calibri" charset="0"/>
            </a:endParaRPr>
          </a:p>
        </p:txBody>
      </p:sp>
      <p:sp>
        <p:nvSpPr>
          <p:cNvPr id="20" name="Text Placeholder 19"/>
          <p:cNvSpPr>
            <a:spLocks noGrp="1"/>
          </p:cNvSpPr>
          <p:nvPr>
            <p:ph type="body" sz="quarter" idx="11"/>
          </p:nvPr>
        </p:nvSpPr>
        <p:spPr>
          <a:xfrm>
            <a:off x="939169" y="4877946"/>
            <a:ext cx="10048875" cy="923322"/>
          </a:xfrm>
        </p:spPr>
        <p:txBody>
          <a:bodyPr/>
          <a:lstStyle/>
          <a:p>
            <a:r>
              <a:rPr lang="en-US" sz="4800" dirty="0" smtClean="0"/>
              <a:t>Problem Statement</a:t>
            </a:r>
            <a:endParaRPr lang="en-US" sz="4800" dirty="0"/>
          </a:p>
        </p:txBody>
      </p:sp>
      <p:sp>
        <p:nvSpPr>
          <p:cNvPr id="21" name="Text Placeholder 20"/>
          <p:cNvSpPr>
            <a:spLocks noGrp="1"/>
          </p:cNvSpPr>
          <p:nvPr>
            <p:ph type="body" sz="quarter" idx="19"/>
          </p:nvPr>
        </p:nvSpPr>
        <p:spPr>
          <a:xfrm>
            <a:off x="935994" y="13086072"/>
            <a:ext cx="10058400" cy="1606571"/>
          </a:xfrm>
        </p:spPr>
        <p:txBody>
          <a:bodyPr/>
          <a:lstStyle/>
          <a:p>
            <a:r>
              <a:rPr lang="en-US" sz="3600" dirty="0">
                <a:latin typeface="Calibri" charset="0"/>
                <a:ea typeface="Calibri" charset="0"/>
                <a:cs typeface="Calibri" charset="0"/>
              </a:rPr>
              <a:t>Syntax difference - Java vs. OCaml:</a:t>
            </a:r>
          </a:p>
          <a:p>
            <a:endParaRPr lang="en-US" sz="3200" dirty="0">
              <a:latin typeface="Calibri" charset="0"/>
              <a:ea typeface="Calibri" charset="0"/>
              <a:cs typeface="Calibri" charset="0"/>
            </a:endParaRPr>
          </a:p>
        </p:txBody>
      </p:sp>
      <p:sp>
        <p:nvSpPr>
          <p:cNvPr id="22" name="Text Placeholder 21"/>
          <p:cNvSpPr>
            <a:spLocks noGrp="1"/>
          </p:cNvSpPr>
          <p:nvPr>
            <p:ph type="body" sz="quarter" idx="20"/>
          </p:nvPr>
        </p:nvSpPr>
        <p:spPr>
          <a:xfrm>
            <a:off x="939169" y="11576087"/>
            <a:ext cx="10050462" cy="923322"/>
          </a:xfrm>
        </p:spPr>
        <p:txBody>
          <a:bodyPr/>
          <a:lstStyle/>
          <a:p>
            <a:r>
              <a:rPr lang="en-US" sz="4800" dirty="0" smtClean="0"/>
              <a:t>Background</a:t>
            </a:r>
            <a:endParaRPr lang="en-US" sz="4800" dirty="0"/>
          </a:p>
        </p:txBody>
      </p:sp>
      <p:sp>
        <p:nvSpPr>
          <p:cNvPr id="24" name="Text Placeholder 23"/>
          <p:cNvSpPr>
            <a:spLocks noGrp="1"/>
          </p:cNvSpPr>
          <p:nvPr>
            <p:ph type="body" sz="quarter" idx="22"/>
          </p:nvPr>
        </p:nvSpPr>
        <p:spPr>
          <a:xfrm>
            <a:off x="11587164" y="4922460"/>
            <a:ext cx="10358435" cy="923322"/>
          </a:xfrm>
        </p:spPr>
        <p:txBody>
          <a:bodyPr/>
          <a:lstStyle/>
          <a:p>
            <a:r>
              <a:rPr lang="en-US" sz="4800" dirty="0" smtClean="0"/>
              <a:t>Data Analysis</a:t>
            </a:r>
            <a:endParaRPr lang="en-US" sz="4800" dirty="0"/>
          </a:p>
        </p:txBody>
      </p:sp>
      <p:sp>
        <p:nvSpPr>
          <p:cNvPr id="27" name="Text Placeholder 26"/>
          <p:cNvSpPr>
            <a:spLocks noGrp="1"/>
          </p:cNvSpPr>
          <p:nvPr>
            <p:ph type="body" sz="quarter" idx="25"/>
          </p:nvPr>
        </p:nvSpPr>
        <p:spPr>
          <a:xfrm>
            <a:off x="32951946" y="4953566"/>
            <a:ext cx="10047018" cy="923322"/>
          </a:xfrm>
        </p:spPr>
        <p:txBody>
          <a:bodyPr/>
          <a:lstStyle/>
          <a:p>
            <a:r>
              <a:rPr lang="en-US" sz="4800" dirty="0" smtClean="0"/>
              <a:t>Results</a:t>
            </a:r>
            <a:endParaRPr lang="en-US" sz="4800" dirty="0"/>
          </a:p>
        </p:txBody>
      </p:sp>
      <p:sp>
        <p:nvSpPr>
          <p:cNvPr id="28" name="Text Placeholder 27"/>
          <p:cNvSpPr>
            <a:spLocks noGrp="1"/>
          </p:cNvSpPr>
          <p:nvPr>
            <p:ph type="body" sz="quarter" idx="26"/>
          </p:nvPr>
        </p:nvSpPr>
        <p:spPr>
          <a:xfrm>
            <a:off x="32853793" y="6321976"/>
            <a:ext cx="10047018" cy="846363"/>
          </a:xfrm>
        </p:spPr>
        <p:txBody>
          <a:bodyPr/>
          <a:lstStyle/>
          <a:p>
            <a:endParaRPr lang="en-US"/>
          </a:p>
        </p:txBody>
      </p:sp>
      <p:sp>
        <p:nvSpPr>
          <p:cNvPr id="29" name="Text Placeholder 28"/>
          <p:cNvSpPr>
            <a:spLocks noGrp="1"/>
          </p:cNvSpPr>
          <p:nvPr>
            <p:ph type="body" sz="quarter" idx="27"/>
          </p:nvPr>
        </p:nvSpPr>
        <p:spPr>
          <a:xfrm>
            <a:off x="32897599" y="22004679"/>
            <a:ext cx="10047018" cy="923322"/>
          </a:xfrm>
        </p:spPr>
        <p:txBody>
          <a:bodyPr/>
          <a:lstStyle/>
          <a:p>
            <a:r>
              <a:rPr lang="en-US" sz="4800" dirty="0" smtClean="0"/>
              <a:t>References</a:t>
            </a:r>
            <a:endParaRPr lang="en-US" sz="4800" dirty="0"/>
          </a:p>
        </p:txBody>
      </p:sp>
      <p:sp>
        <p:nvSpPr>
          <p:cNvPr id="30" name="Text Placeholder 29"/>
          <p:cNvSpPr>
            <a:spLocks noGrp="1"/>
          </p:cNvSpPr>
          <p:nvPr>
            <p:ph type="body" sz="quarter" idx="28"/>
          </p:nvPr>
        </p:nvSpPr>
        <p:spPr>
          <a:xfrm>
            <a:off x="32892567" y="22993536"/>
            <a:ext cx="10052050" cy="1015640"/>
          </a:xfrm>
        </p:spPr>
        <p:txBody>
          <a:bodyPr/>
          <a:lstStyle/>
          <a:p>
            <a:r>
              <a:rPr lang="en-US" sz="3600" i="1" dirty="0" smtClean="0">
                <a:latin typeface="Calibri" charset="0"/>
                <a:ea typeface="Calibri" charset="0"/>
                <a:cs typeface="Calibri" charset="0"/>
              </a:rPr>
              <a:t>Tutorials &amp; FAQ </a:t>
            </a:r>
            <a:r>
              <a:rPr lang="en-US" sz="3600" dirty="0" smtClean="0">
                <a:latin typeface="Calibri" charset="0"/>
                <a:ea typeface="Calibri" charset="0"/>
                <a:cs typeface="Calibri" charset="0"/>
              </a:rPr>
              <a:t>Retrieved from ocaml.org</a:t>
            </a:r>
            <a:endParaRPr lang="en-US" sz="3600" dirty="0">
              <a:latin typeface="Calibri" charset="0"/>
              <a:ea typeface="Calibri" charset="0"/>
              <a:cs typeface="Calibri" charset="0"/>
            </a:endParaRPr>
          </a:p>
        </p:txBody>
      </p:sp>
      <p:sp>
        <p:nvSpPr>
          <p:cNvPr id="31" name="Text Placeholder 30"/>
          <p:cNvSpPr>
            <a:spLocks noGrp="1"/>
          </p:cNvSpPr>
          <p:nvPr>
            <p:ph type="body" sz="quarter" idx="29"/>
          </p:nvPr>
        </p:nvSpPr>
        <p:spPr>
          <a:xfrm>
            <a:off x="32892567" y="24365008"/>
            <a:ext cx="10047018" cy="923322"/>
          </a:xfrm>
        </p:spPr>
        <p:txBody>
          <a:bodyPr/>
          <a:lstStyle/>
          <a:p>
            <a:r>
              <a:rPr lang="en-US" sz="4800" dirty="0" smtClean="0"/>
              <a:t>Acknowledgements</a:t>
            </a:r>
            <a:endParaRPr lang="en-US" sz="4800" dirty="0"/>
          </a:p>
        </p:txBody>
      </p:sp>
      <p:sp>
        <p:nvSpPr>
          <p:cNvPr id="32" name="Text Placeholder 31"/>
          <p:cNvSpPr>
            <a:spLocks noGrp="1"/>
          </p:cNvSpPr>
          <p:nvPr>
            <p:ph type="body" sz="quarter" idx="30"/>
          </p:nvPr>
        </p:nvSpPr>
        <p:spPr>
          <a:xfrm>
            <a:off x="32951946" y="28043762"/>
            <a:ext cx="7264448" cy="2830685"/>
          </a:xfrm>
        </p:spPr>
        <p:txBody>
          <a:bodyPr/>
          <a:lstStyle/>
          <a:p>
            <a:r>
              <a:rPr lang="en-US" sz="3600" dirty="0" smtClean="0">
                <a:latin typeface="Calibri" charset="0"/>
                <a:ea typeface="Calibri" charset="0"/>
                <a:cs typeface="Calibri" charset="0"/>
              </a:rPr>
              <a:t>This </a:t>
            </a:r>
            <a:r>
              <a:rPr lang="en-US" sz="3600" dirty="0">
                <a:latin typeface="Calibri" charset="0"/>
                <a:ea typeface="Calibri" charset="0"/>
                <a:cs typeface="Calibri" charset="0"/>
              </a:rPr>
              <a:t>material is based upon work supported by the National Science Foundation under Grant No. CNS-1339335</a:t>
            </a:r>
            <a:r>
              <a:rPr lang="en-US" sz="3600" dirty="0" smtClean="0">
                <a:latin typeface="Calibri" charset="0"/>
                <a:ea typeface="Calibri" charset="0"/>
                <a:cs typeface="Calibri" charset="0"/>
              </a:rPr>
              <a:t>.</a:t>
            </a:r>
            <a:endParaRPr lang="en-US" sz="3600" dirty="0">
              <a:latin typeface="Calibri" charset="0"/>
              <a:ea typeface="Calibri" charset="0"/>
              <a:cs typeface="Calibri" charset="0"/>
            </a:endParaRPr>
          </a:p>
          <a:p>
            <a:endParaRPr lang="en-US" sz="3600" dirty="0">
              <a:latin typeface="Calibri" charset="0"/>
              <a:ea typeface="Calibri" charset="0"/>
              <a:cs typeface="Calibri" charset="0"/>
            </a:endParaRPr>
          </a:p>
        </p:txBody>
      </p:sp>
      <p:sp>
        <p:nvSpPr>
          <p:cNvPr id="33" name="Text Placeholder 32"/>
          <p:cNvSpPr>
            <a:spLocks noGrp="1"/>
          </p:cNvSpPr>
          <p:nvPr>
            <p:ph type="body" sz="quarter" idx="150"/>
          </p:nvPr>
        </p:nvSpPr>
        <p:spPr/>
        <p:txBody>
          <a:bodyPr/>
          <a:lstStyle/>
          <a:p>
            <a:r>
              <a:rPr lang="en-US" dirty="0"/>
              <a:t>UCSD CSE Early Research Scholars Program (ERSP)</a:t>
            </a:r>
          </a:p>
        </p:txBody>
      </p:sp>
      <p:sp>
        <p:nvSpPr>
          <p:cNvPr id="34" name="Text Placeholder 33"/>
          <p:cNvSpPr>
            <a:spLocks noGrp="1"/>
          </p:cNvSpPr>
          <p:nvPr>
            <p:ph type="body" sz="quarter" idx="151"/>
          </p:nvPr>
        </p:nvSpPr>
        <p:spPr>
          <a:xfrm>
            <a:off x="5932593" y="2783331"/>
            <a:ext cx="31998968" cy="1019410"/>
          </a:xfrm>
        </p:spPr>
        <p:txBody>
          <a:bodyPr/>
          <a:lstStyle/>
          <a:p>
            <a:r>
              <a:rPr lang="en-US" dirty="0"/>
              <a:t>Jiani Huang, Soomin Lee, Yijun Zhang</a:t>
            </a:r>
          </a:p>
          <a:p>
            <a:endParaRPr lang="en-US" dirty="0"/>
          </a:p>
        </p:txBody>
      </p:sp>
      <p:sp>
        <p:nvSpPr>
          <p:cNvPr id="35" name="Text Placeholder 34"/>
          <p:cNvSpPr>
            <a:spLocks noGrp="1"/>
          </p:cNvSpPr>
          <p:nvPr>
            <p:ph type="body" sz="quarter" idx="153"/>
          </p:nvPr>
        </p:nvSpPr>
        <p:spPr/>
        <p:txBody>
          <a:bodyPr>
            <a:noAutofit/>
          </a:bodyPr>
          <a:lstStyle/>
          <a:p>
            <a:r>
              <a:rPr lang="en-US" sz="11000" dirty="0"/>
              <a:t>Type Inference from Test Cases</a:t>
            </a:r>
          </a:p>
          <a:p>
            <a:endParaRPr lang="en-US" sz="2800" dirty="0"/>
          </a:p>
        </p:txBody>
      </p:sp>
      <p:pic>
        <p:nvPicPr>
          <p:cNvPr id="36" name="Picture 3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1713" y="1250539"/>
            <a:ext cx="7012571" cy="1740709"/>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356199" y="1247444"/>
            <a:ext cx="9119754" cy="2239939"/>
          </a:xfrm>
          <a:prstGeom prst="rect">
            <a:avLst/>
          </a:prstGeom>
        </p:spPr>
      </p:pic>
      <p:grpSp>
        <p:nvGrpSpPr>
          <p:cNvPr id="38" name="Group 37"/>
          <p:cNvGrpSpPr/>
          <p:nvPr/>
        </p:nvGrpSpPr>
        <p:grpSpPr>
          <a:xfrm>
            <a:off x="1091480" y="14323248"/>
            <a:ext cx="9752912" cy="1213128"/>
            <a:chOff x="705164" y="6496246"/>
            <a:chExt cx="6082145" cy="756535"/>
          </a:xfrm>
        </p:grpSpPr>
        <p:pic>
          <p:nvPicPr>
            <p:cNvPr id="39" name="Picture 38"/>
            <p:cNvPicPr>
              <a:picLocks noChangeAspect="1"/>
            </p:cNvPicPr>
            <p:nvPr/>
          </p:nvPicPr>
          <p:blipFill rotWithShape="1">
            <a:blip r:embed="rId5">
              <a:extLst>
                <a:ext uri="{28A0092B-C50C-407E-A947-70E740481C1C}">
                  <a14:useLocalDpi xmlns:a14="http://schemas.microsoft.com/office/drawing/2010/main" val="0"/>
                </a:ext>
              </a:extLst>
            </a:blip>
            <a:srcRect t="133" r="9537" b="-1"/>
            <a:stretch/>
          </p:blipFill>
          <p:spPr>
            <a:xfrm>
              <a:off x="3943862" y="6567955"/>
              <a:ext cx="2843447" cy="613116"/>
            </a:xfrm>
            <a:prstGeom prst="rect">
              <a:avLst/>
            </a:prstGeom>
          </p:spPr>
        </p:pic>
        <p:pic>
          <p:nvPicPr>
            <p:cNvPr id="40" name="Picture 3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5164" y="6496246"/>
              <a:ext cx="3092688" cy="756535"/>
            </a:xfrm>
            <a:prstGeom prst="rect">
              <a:avLst/>
            </a:prstGeom>
          </p:spPr>
        </p:pic>
      </p:grpSp>
      <p:sp>
        <p:nvSpPr>
          <p:cNvPr id="41" name="TextBox 40"/>
          <p:cNvSpPr txBox="1"/>
          <p:nvPr/>
        </p:nvSpPr>
        <p:spPr>
          <a:xfrm>
            <a:off x="1280286" y="16056689"/>
            <a:ext cx="9155426" cy="2862322"/>
          </a:xfrm>
          <a:prstGeom prst="rect">
            <a:avLst/>
          </a:prstGeom>
          <a:noFill/>
        </p:spPr>
        <p:txBody>
          <a:bodyPr wrap="square" rtlCol="0">
            <a:spAutoFit/>
          </a:bodyPr>
          <a:lstStyle/>
          <a:p>
            <a:r>
              <a:rPr lang="en-US" sz="3600" dirty="0" smtClean="0">
                <a:latin typeface="Calibri" charset="0"/>
                <a:ea typeface="Calibri" charset="0"/>
                <a:cs typeface="Calibri" charset="0"/>
              </a:rPr>
              <a:t>Above code snippets show the same function to calculate the average between two numbers – they differ in keywords as well as syntax which could cause confusion to beginners when they first learn OCaml </a:t>
            </a:r>
            <a:endParaRPr lang="en-US" sz="3600" dirty="0">
              <a:latin typeface="Calibri" charset="0"/>
              <a:ea typeface="Calibri" charset="0"/>
              <a:cs typeface="Calibri" charset="0"/>
            </a:endParaRPr>
          </a:p>
        </p:txBody>
      </p:sp>
      <p:sp>
        <p:nvSpPr>
          <p:cNvPr id="42" name="Text Placeholder 20"/>
          <p:cNvSpPr txBox="1">
            <a:spLocks/>
          </p:cNvSpPr>
          <p:nvPr/>
        </p:nvSpPr>
        <p:spPr>
          <a:xfrm>
            <a:off x="1007912" y="19263643"/>
            <a:ext cx="10058400" cy="6444819"/>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3600" dirty="0" smtClean="0">
                <a:latin typeface="Calibri" charset="0"/>
                <a:ea typeface="Calibri" charset="0"/>
                <a:cs typeface="Calibri" charset="0"/>
              </a:rPr>
              <a:t>In order to track students’ progress, we collected data from homework assignments from CSE 130, which included snapshots of their entire file every thirty seconds. Collected as JSON files, they included the following:</a:t>
            </a:r>
            <a:br>
              <a:rPr lang="en-US" sz="3600" dirty="0" smtClean="0">
                <a:latin typeface="Calibri" charset="0"/>
                <a:ea typeface="Calibri" charset="0"/>
                <a:cs typeface="Calibri" charset="0"/>
              </a:rPr>
            </a:br>
            <a:endParaRPr lang="en-US" sz="3600" dirty="0" smtClean="0">
              <a:latin typeface="Calibri" charset="0"/>
              <a:ea typeface="Calibri" charset="0"/>
              <a:cs typeface="Calibri" charset="0"/>
            </a:endParaRPr>
          </a:p>
          <a:p>
            <a:pPr marL="342900" indent="-342900">
              <a:buFont typeface="Arial" charset="0"/>
              <a:buChar char="•"/>
            </a:pPr>
            <a:r>
              <a:rPr lang="en-US" sz="3600" dirty="0" smtClean="0">
                <a:latin typeface="Calibri" charset="0"/>
                <a:ea typeface="Calibri" charset="0"/>
                <a:cs typeface="Calibri" charset="0"/>
              </a:rPr>
              <a:t>Unix timestamp</a:t>
            </a:r>
          </a:p>
          <a:p>
            <a:pPr marL="342900" indent="-342900">
              <a:buFont typeface="Arial" charset="0"/>
              <a:buChar char="•"/>
            </a:pPr>
            <a:r>
              <a:rPr lang="en-US" sz="3600" dirty="0" smtClean="0">
                <a:latin typeface="Calibri" charset="0"/>
                <a:ea typeface="Calibri" charset="0"/>
                <a:cs typeface="Calibri" charset="0"/>
              </a:rPr>
              <a:t>Body of file</a:t>
            </a:r>
          </a:p>
          <a:p>
            <a:pPr marL="342900" indent="-342900">
              <a:buFont typeface="Arial" charset="0"/>
              <a:buChar char="•"/>
            </a:pPr>
            <a:r>
              <a:rPr lang="en-US" sz="3600" dirty="0" smtClean="0">
                <a:latin typeface="Calibri" charset="0"/>
                <a:ea typeface="Calibri" charset="0"/>
                <a:cs typeface="Calibri" charset="0"/>
              </a:rPr>
              <a:t>Section of code that was send to compiler</a:t>
            </a:r>
          </a:p>
          <a:p>
            <a:pPr marL="342900" indent="-342900">
              <a:buFont typeface="Arial" charset="0"/>
              <a:buChar char="•"/>
            </a:pPr>
            <a:r>
              <a:rPr lang="en-US" sz="3600" dirty="0" smtClean="0">
                <a:latin typeface="Calibri" charset="0"/>
                <a:ea typeface="Calibri" charset="0"/>
                <a:cs typeface="Calibri" charset="0"/>
              </a:rPr>
              <a:t>Output error message, if any</a:t>
            </a:r>
          </a:p>
        </p:txBody>
      </p:sp>
      <p:cxnSp>
        <p:nvCxnSpPr>
          <p:cNvPr id="43" name="Straight Connector 42"/>
          <p:cNvCxnSpPr/>
          <p:nvPr/>
        </p:nvCxnSpPr>
        <p:spPr>
          <a:xfrm>
            <a:off x="21945599" y="4917095"/>
            <a:ext cx="0" cy="2595735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Text Placeholder 23"/>
          <p:cNvSpPr>
            <a:spLocks noGrp="1"/>
          </p:cNvSpPr>
          <p:nvPr>
            <p:ph type="body" sz="quarter" idx="22"/>
          </p:nvPr>
        </p:nvSpPr>
        <p:spPr>
          <a:xfrm>
            <a:off x="21989014" y="4953566"/>
            <a:ext cx="10358435" cy="923322"/>
          </a:xfrm>
        </p:spPr>
        <p:txBody>
          <a:bodyPr/>
          <a:lstStyle/>
          <a:p>
            <a:r>
              <a:rPr lang="en-US" sz="4800" dirty="0" smtClean="0"/>
              <a:t>Methods</a:t>
            </a:r>
            <a:endParaRPr lang="en-US" sz="4800" dirty="0"/>
          </a:p>
        </p:txBody>
      </p:sp>
      <p:sp>
        <p:nvSpPr>
          <p:cNvPr id="47" name="TextBox 46"/>
          <p:cNvSpPr txBox="1"/>
          <p:nvPr/>
        </p:nvSpPr>
        <p:spPr>
          <a:xfrm>
            <a:off x="11552810" y="6428936"/>
            <a:ext cx="10199776" cy="1754326"/>
          </a:xfrm>
          <a:prstGeom prst="rect">
            <a:avLst/>
          </a:prstGeom>
          <a:noFill/>
        </p:spPr>
        <p:txBody>
          <a:bodyPr wrap="square" rtlCol="0">
            <a:spAutoFit/>
          </a:bodyPr>
          <a:lstStyle/>
          <a:p>
            <a:r>
              <a:rPr lang="en-US" sz="3600" dirty="0" smtClean="0">
                <a:latin typeface="Calibri" charset="0"/>
                <a:ea typeface="Calibri" charset="0"/>
                <a:cs typeface="Calibri" charset="0"/>
              </a:rPr>
              <a:t>Initial data analysis was done to see how much time the students spend on each homework problem to find out which concepts they struggle with the most.  </a:t>
            </a:r>
            <a:endParaRPr lang="en-US" sz="3600" dirty="0">
              <a:latin typeface="Calibri" charset="0"/>
              <a:ea typeface="Calibri" charset="0"/>
              <a:cs typeface="Calibri" charset="0"/>
            </a:endParaRPr>
          </a:p>
        </p:txBody>
      </p:sp>
      <p:pic>
        <p:nvPicPr>
          <p:cNvPr id="48" name="Picture 6" descr="https://lh6.googleusercontent.com/SWaBj759wYnj9l4MPXFP-hkQsLw4mxHbTp1VZHU6y_iK2ffZ03HO2BmmxQk7a8znRdQgPBsPEH-Y4p9ldJiPQBC9UExx3YVqEEv5adZxyt4jWl1XtyL78JAr3XgrFDKJ3Xaubd9X"/>
          <p:cNvPicPr>
            <a:picLocks noChangeAspect="1" noChangeArrowheads="1"/>
          </p:cNvPicPr>
          <p:nvPr/>
        </p:nvPicPr>
        <p:blipFill rotWithShape="1">
          <a:blip r:embed="rId7">
            <a:extLst>
              <a:ext uri="{28A0092B-C50C-407E-A947-70E740481C1C}">
                <a14:useLocalDpi xmlns:a14="http://schemas.microsoft.com/office/drawing/2010/main" val="0"/>
              </a:ext>
            </a:extLst>
          </a:blip>
          <a:srcRect l="1618" t="73068" b="2097"/>
          <a:stretch/>
        </p:blipFill>
        <p:spPr bwMode="auto">
          <a:xfrm>
            <a:off x="11733626" y="17777293"/>
            <a:ext cx="9780571" cy="4239781"/>
          </a:xfrm>
          <a:prstGeom prst="rect">
            <a:avLst/>
          </a:prstGeom>
          <a:noFill/>
          <a:extLst>
            <a:ext uri="{909E8E84-426E-40DD-AFC4-6F175D3DCCD1}">
              <a14:hiddenFill xmlns:a14="http://schemas.microsoft.com/office/drawing/2010/main">
                <a:solidFill>
                  <a:srgbClr val="FFFFFF"/>
                </a:solidFill>
              </a14:hiddenFill>
            </a:ext>
          </a:extLst>
        </p:spPr>
      </p:pic>
      <p:sp>
        <p:nvSpPr>
          <p:cNvPr id="49" name="Text Placeholder 20"/>
          <p:cNvSpPr>
            <a:spLocks noGrp="1"/>
          </p:cNvSpPr>
          <p:nvPr>
            <p:ph type="body" sz="quarter" idx="19"/>
          </p:nvPr>
        </p:nvSpPr>
        <p:spPr>
          <a:xfrm>
            <a:off x="11733626" y="15614657"/>
            <a:ext cx="9917374" cy="2123636"/>
          </a:xfrm>
        </p:spPr>
        <p:txBody>
          <a:bodyPr/>
          <a:lstStyle/>
          <a:p>
            <a:r>
              <a:rPr lang="en-US" sz="3600" dirty="0" smtClean="0">
                <a:latin typeface="Calibri" charset="0"/>
                <a:ea typeface="Calibri" charset="0"/>
                <a:cs typeface="Calibri" charset="0"/>
              </a:rPr>
              <a:t>From our collected data, we were able to find out that type errors were the most challenging form of compiler output for beginners:</a:t>
            </a:r>
          </a:p>
        </p:txBody>
      </p:sp>
      <p:sp>
        <p:nvSpPr>
          <p:cNvPr id="50" name="Text Placeholder 22"/>
          <p:cNvSpPr>
            <a:spLocks noGrp="1"/>
          </p:cNvSpPr>
          <p:nvPr>
            <p:ph type="body" sz="quarter" idx="21"/>
          </p:nvPr>
        </p:nvSpPr>
        <p:spPr>
          <a:xfrm>
            <a:off x="11766638" y="22648153"/>
            <a:ext cx="9772120" cy="2677634"/>
          </a:xfrm>
          <a:prstGeom prst="rect">
            <a:avLst/>
          </a:prstGeom>
        </p:spPr>
        <p:txBody>
          <a:bodyPr/>
          <a:lstStyle/>
          <a:p>
            <a:r>
              <a:rPr lang="en-US" sz="3600" dirty="0">
                <a:latin typeface="Calibri" charset="0"/>
                <a:ea typeface="Calibri" charset="0"/>
                <a:cs typeface="Calibri" charset="0"/>
              </a:rPr>
              <a:t>After looking at type errors, i</a:t>
            </a:r>
            <a:r>
              <a:rPr lang="en-US" sz="3600" dirty="0" smtClean="0">
                <a:latin typeface="Calibri" charset="0"/>
                <a:ea typeface="Calibri" charset="0"/>
                <a:cs typeface="Calibri" charset="0"/>
              </a:rPr>
              <a:t>n order to see how the student’s code changes over time, we tracked the progress of each function, and labeled them as bad/fix pairs:</a:t>
            </a:r>
            <a:endParaRPr lang="en-US" sz="3600" dirty="0">
              <a:latin typeface="Calibri" charset="0"/>
              <a:ea typeface="Calibri" charset="0"/>
              <a:cs typeface="Calibri" charset="0"/>
            </a:endParaRPr>
          </a:p>
        </p:txBody>
      </p:sp>
      <p:pic>
        <p:nvPicPr>
          <p:cNvPr id="52" name="Picture 10" descr="https://lh6.googleusercontent.com/SWaBj759wYnj9l4MPXFP-hkQsLw4mxHbTp1VZHU6y_iK2ffZ03HO2BmmxQk7a8znRdQgPBsPEH-Y4p9ldJiPQBC9UExx3YVqEEv5adZxyt4jWl1XtyL78JAr3XgrFDKJ3Xaubd9X"/>
          <p:cNvPicPr>
            <a:picLocks noChangeAspect="1" noChangeArrowheads="1"/>
          </p:cNvPicPr>
          <p:nvPr/>
        </p:nvPicPr>
        <p:blipFill rotWithShape="1">
          <a:blip r:embed="rId7">
            <a:extLst>
              <a:ext uri="{28A0092B-C50C-407E-A947-70E740481C1C}">
                <a14:useLocalDpi xmlns:a14="http://schemas.microsoft.com/office/drawing/2010/main" val="0"/>
              </a:ext>
            </a:extLst>
          </a:blip>
          <a:srcRect t="138" r="15937" b="74895"/>
          <a:stretch/>
        </p:blipFill>
        <p:spPr bwMode="auto">
          <a:xfrm>
            <a:off x="11903383" y="8633448"/>
            <a:ext cx="9724893" cy="4951526"/>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3" name="TextBox 52"/>
          <p:cNvSpPr txBox="1"/>
          <p:nvPr/>
        </p:nvSpPr>
        <p:spPr>
          <a:xfrm>
            <a:off x="11968334" y="14125323"/>
            <a:ext cx="9594991" cy="1015663"/>
          </a:xfrm>
          <a:prstGeom prst="rect">
            <a:avLst/>
          </a:prstGeom>
          <a:noFill/>
        </p:spPr>
        <p:txBody>
          <a:bodyPr wrap="square" rtlCol="0">
            <a:spAutoFit/>
          </a:bodyPr>
          <a:lstStyle/>
          <a:p>
            <a:r>
              <a:rPr lang="en-US" sz="3000" dirty="0" smtClean="0">
                <a:latin typeface="Calibri" charset="0"/>
                <a:ea typeface="Calibri" charset="0"/>
                <a:cs typeface="Calibri" charset="0"/>
              </a:rPr>
              <a:t>Time taken to complete a method vs. Percentage of students</a:t>
            </a:r>
            <a:endParaRPr lang="en-US" sz="3000" dirty="0">
              <a:latin typeface="Calibri" charset="0"/>
              <a:ea typeface="Calibri" charset="0"/>
              <a:cs typeface="Calibri" charset="0"/>
            </a:endParaRPr>
          </a:p>
          <a:p>
            <a:endParaRPr lang="en-US" sz="3000" dirty="0" smtClean="0">
              <a:latin typeface="Calibri" charset="0"/>
              <a:ea typeface="Calibri" charset="0"/>
              <a:cs typeface="Calibri" charset="0"/>
            </a:endParaRPr>
          </a:p>
        </p:txBody>
      </p:sp>
      <p:sp>
        <p:nvSpPr>
          <p:cNvPr id="54" name="Rectangle 53"/>
          <p:cNvSpPr/>
          <p:nvPr/>
        </p:nvSpPr>
        <p:spPr>
          <a:xfrm>
            <a:off x="22337894" y="21308202"/>
            <a:ext cx="9756880" cy="595051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22337894" y="12374234"/>
            <a:ext cx="9756880" cy="786812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2310523" y="6774097"/>
            <a:ext cx="9784251" cy="456204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 Placeholder 20"/>
          <p:cNvSpPr>
            <a:spLocks noGrp="1"/>
          </p:cNvSpPr>
          <p:nvPr>
            <p:ph type="body" sz="quarter" idx="19"/>
          </p:nvPr>
        </p:nvSpPr>
        <p:spPr>
          <a:xfrm>
            <a:off x="22357713" y="21367897"/>
            <a:ext cx="9621038" cy="4007229"/>
          </a:xfrm>
        </p:spPr>
        <p:txBody>
          <a:bodyPr/>
          <a:lstStyle/>
          <a:p>
            <a:r>
              <a:rPr lang="en-US" sz="3600" dirty="0" smtClean="0">
                <a:latin typeface="Calibri" charset="0"/>
                <a:ea typeface="Calibri" charset="0"/>
                <a:cs typeface="Calibri" charset="0"/>
              </a:rPr>
              <a:t>And we used this information to annotate each function and its fixed version, to see if this would lead to OCaml compiler outputting more accurate error location:</a:t>
            </a:r>
          </a:p>
          <a:p>
            <a:endParaRPr lang="en-US" sz="3600" dirty="0" smtClean="0">
              <a:latin typeface="Calibri" charset="0"/>
              <a:ea typeface="Calibri" charset="0"/>
              <a:cs typeface="Calibri" charset="0"/>
            </a:endParaRPr>
          </a:p>
          <a:p>
            <a:endParaRPr lang="en-US" sz="3600" dirty="0">
              <a:latin typeface="Calibri" charset="0"/>
              <a:ea typeface="Calibri" charset="0"/>
              <a:cs typeface="Calibri" charset="0"/>
            </a:endParaRPr>
          </a:p>
        </p:txBody>
      </p:sp>
      <p:pic>
        <p:nvPicPr>
          <p:cNvPr id="58" name="Picture 8" descr="https://lh4.googleusercontent.com/Mu4g5yTwRLAAQ9ZxsxAjE6yuhiNbqGJbxjViBh6syuBh-Zhb3QpxZCiLtyeNRI1YtHjx6LmD7l7ToXXO2kjfFhL6GA2Dx6VSJQc6Rcn0JxGRQSRP_SPXVEuVm5_Je8N_PG1mqN2G"/>
          <p:cNvPicPr>
            <a:picLocks noChangeAspect="1" noChangeArrowheads="1"/>
          </p:cNvPicPr>
          <p:nvPr/>
        </p:nvPicPr>
        <p:blipFill rotWithShape="1">
          <a:blip r:embed="rId8">
            <a:extLst>
              <a:ext uri="{28A0092B-C50C-407E-A947-70E740481C1C}">
                <a14:useLocalDpi xmlns:a14="http://schemas.microsoft.com/office/drawing/2010/main" val="0"/>
              </a:ext>
            </a:extLst>
          </a:blip>
          <a:srcRect l="20448" r="21678"/>
          <a:stretch/>
        </p:blipFill>
        <p:spPr bwMode="auto">
          <a:xfrm>
            <a:off x="22688221" y="7249389"/>
            <a:ext cx="3275793" cy="338257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9" name="Text Placeholder 22"/>
          <p:cNvSpPr>
            <a:spLocks noGrp="1"/>
          </p:cNvSpPr>
          <p:nvPr>
            <p:ph type="body" sz="quarter" idx="21"/>
          </p:nvPr>
        </p:nvSpPr>
        <p:spPr>
          <a:xfrm>
            <a:off x="22392130" y="12412872"/>
            <a:ext cx="9658098" cy="3830028"/>
          </a:xfrm>
          <a:prstGeom prst="rect">
            <a:avLst/>
          </a:prstGeom>
        </p:spPr>
        <p:txBody>
          <a:bodyPr/>
          <a:lstStyle/>
          <a:p>
            <a:r>
              <a:rPr lang="en-US" sz="3600" dirty="0" smtClean="0">
                <a:latin typeface="Calibri" charset="0"/>
                <a:ea typeface="Calibri" charset="0"/>
                <a:cs typeface="Calibri" charset="0"/>
              </a:rPr>
              <a:t>In order to improve error messages, we decided to use OCaml’s type annotation.</a:t>
            </a:r>
          </a:p>
          <a:p>
            <a:endParaRPr lang="en-US" sz="400" dirty="0">
              <a:latin typeface="Calibri" charset="0"/>
              <a:ea typeface="Calibri" charset="0"/>
              <a:cs typeface="Calibri" charset="0"/>
            </a:endParaRPr>
          </a:p>
          <a:p>
            <a:r>
              <a:rPr lang="en-US" sz="3600" dirty="0" smtClean="0">
                <a:latin typeface="Calibri" charset="0"/>
                <a:ea typeface="Calibri" charset="0"/>
                <a:cs typeface="Calibri" charset="0"/>
              </a:rPr>
              <a:t>From </a:t>
            </a:r>
            <a:r>
              <a:rPr lang="en-US" sz="3600" dirty="0">
                <a:latin typeface="Calibri" charset="0"/>
                <a:ea typeface="Calibri" charset="0"/>
                <a:cs typeface="Calibri" charset="0"/>
              </a:rPr>
              <a:t>top-level, typing an OCaml function generates its type annotation. It prints out what it thinks are the types of declared function. The general format is:</a:t>
            </a:r>
          </a:p>
          <a:p>
            <a:endParaRPr lang="en-US" sz="3600" dirty="0">
              <a:latin typeface="Calibri" charset="0"/>
              <a:ea typeface="Calibri" charset="0"/>
              <a:cs typeface="Calibri" charset="0"/>
            </a:endParaRPr>
          </a:p>
        </p:txBody>
      </p:sp>
      <p:grpSp>
        <p:nvGrpSpPr>
          <p:cNvPr id="60" name="Group 59"/>
          <p:cNvGrpSpPr/>
          <p:nvPr/>
        </p:nvGrpSpPr>
        <p:grpSpPr>
          <a:xfrm>
            <a:off x="22388253" y="18189664"/>
            <a:ext cx="9621042" cy="1498206"/>
            <a:chOff x="10756808" y="10158022"/>
            <a:chExt cx="4611513" cy="718113"/>
          </a:xfrm>
        </p:grpSpPr>
        <p:pic>
          <p:nvPicPr>
            <p:cNvPr id="61" name="Picture 6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757709" y="10158022"/>
              <a:ext cx="4610612" cy="718113"/>
            </a:xfrm>
            <a:prstGeom prst="rect">
              <a:avLst/>
            </a:prstGeom>
          </p:spPr>
        </p:pic>
        <p:sp>
          <p:nvSpPr>
            <p:cNvPr id="62" name="Rectangle 61"/>
            <p:cNvSpPr/>
            <p:nvPr/>
          </p:nvSpPr>
          <p:spPr>
            <a:xfrm>
              <a:off x="10756808" y="10605529"/>
              <a:ext cx="4611512" cy="237033"/>
            </a:xfrm>
            <a:prstGeom prst="rect">
              <a:avLst/>
            </a:prstGeom>
            <a:solidFill>
              <a:srgbClr val="FFC000">
                <a:alpha val="3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TextBox 62"/>
          <p:cNvSpPr txBox="1"/>
          <p:nvPr/>
        </p:nvSpPr>
        <p:spPr>
          <a:xfrm>
            <a:off x="22497656" y="17329067"/>
            <a:ext cx="7468272" cy="1015663"/>
          </a:xfrm>
          <a:prstGeom prst="rect">
            <a:avLst/>
          </a:prstGeom>
          <a:noFill/>
        </p:spPr>
        <p:txBody>
          <a:bodyPr wrap="square" rtlCol="0">
            <a:spAutoFit/>
          </a:bodyPr>
          <a:lstStyle/>
          <a:p>
            <a:r>
              <a:rPr lang="en-US" sz="3600" dirty="0" smtClean="0">
                <a:latin typeface="Calibri" charset="0"/>
                <a:ea typeface="Calibri" charset="0"/>
                <a:cs typeface="Calibri" charset="0"/>
              </a:rPr>
              <a:t>For example, </a:t>
            </a:r>
          </a:p>
          <a:p>
            <a:endParaRPr lang="en-US" sz="2400" dirty="0">
              <a:latin typeface="Calibri" charset="0"/>
              <a:ea typeface="Calibri" charset="0"/>
              <a:cs typeface="Calibri" charset="0"/>
            </a:endParaRPr>
          </a:p>
        </p:txBody>
      </p:sp>
      <p:pic>
        <p:nvPicPr>
          <p:cNvPr id="64" name="Picture 6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417972" y="16440409"/>
            <a:ext cx="9569351" cy="714949"/>
          </a:xfrm>
          <a:prstGeom prst="rect">
            <a:avLst/>
          </a:prstGeom>
        </p:spPr>
      </p:pic>
      <p:sp>
        <p:nvSpPr>
          <p:cNvPr id="65" name="TextBox 64"/>
          <p:cNvSpPr txBox="1"/>
          <p:nvPr/>
        </p:nvSpPr>
        <p:spPr>
          <a:xfrm>
            <a:off x="26231792" y="7275470"/>
            <a:ext cx="5595203" cy="3416320"/>
          </a:xfrm>
          <a:prstGeom prst="rect">
            <a:avLst/>
          </a:prstGeom>
          <a:noFill/>
        </p:spPr>
        <p:txBody>
          <a:bodyPr wrap="square" rtlCol="0">
            <a:spAutoFit/>
          </a:bodyPr>
          <a:lstStyle/>
          <a:p>
            <a:r>
              <a:rPr lang="en-US" sz="3600" dirty="0">
                <a:latin typeface="Calibri" charset="0"/>
                <a:ea typeface="Calibri" charset="0"/>
                <a:cs typeface="Calibri" charset="0"/>
              </a:rPr>
              <a:t>W</a:t>
            </a:r>
            <a:r>
              <a:rPr lang="en-US" sz="3600" dirty="0" smtClean="0">
                <a:latin typeface="Calibri" charset="0"/>
                <a:ea typeface="Calibri" charset="0"/>
                <a:cs typeface="Calibri" charset="0"/>
              </a:rPr>
              <a:t>e proceeded to see if the actual fixed location matches the error location that compiler outputs and found that the error messages are largely misleading.</a:t>
            </a:r>
            <a:endParaRPr lang="en-US" sz="3600" dirty="0">
              <a:latin typeface="Calibri" charset="0"/>
              <a:ea typeface="Calibri" charset="0"/>
              <a:cs typeface="Calibri" charset="0"/>
            </a:endParaRPr>
          </a:p>
        </p:txBody>
      </p:sp>
      <p:sp>
        <p:nvSpPr>
          <p:cNvPr id="67" name="Down Arrow 66"/>
          <p:cNvSpPr/>
          <p:nvPr/>
        </p:nvSpPr>
        <p:spPr>
          <a:xfrm>
            <a:off x="26270286" y="11106451"/>
            <a:ext cx="1757502" cy="1581293"/>
          </a:xfrm>
          <a:prstGeom prst="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Down Arrow 67"/>
          <p:cNvSpPr/>
          <p:nvPr/>
        </p:nvSpPr>
        <p:spPr>
          <a:xfrm>
            <a:off x="26346522" y="20023253"/>
            <a:ext cx="1757502" cy="1581293"/>
          </a:xfrm>
          <a:prstGeom prst="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6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0169983" y="28230747"/>
            <a:ext cx="2493995" cy="2493995"/>
          </a:xfrm>
          <a:prstGeom prst="rect">
            <a:avLst/>
          </a:prstGeom>
        </p:spPr>
      </p:pic>
      <p:sp>
        <p:nvSpPr>
          <p:cNvPr id="70" name="Text Placeholder 31"/>
          <p:cNvSpPr>
            <a:spLocks noGrp="1"/>
          </p:cNvSpPr>
          <p:nvPr>
            <p:ph type="body" sz="quarter" idx="30"/>
          </p:nvPr>
        </p:nvSpPr>
        <p:spPr>
          <a:xfrm>
            <a:off x="32943923" y="25429613"/>
            <a:ext cx="9544999" cy="1680438"/>
          </a:xfrm>
        </p:spPr>
        <p:txBody>
          <a:bodyPr/>
          <a:lstStyle/>
          <a:p>
            <a:r>
              <a:rPr lang="en-US" sz="3600" dirty="0" smtClean="0">
                <a:latin typeface="Calibri" charset="0"/>
                <a:ea typeface="Calibri" charset="0"/>
                <a:cs typeface="Calibri" charset="0"/>
              </a:rPr>
              <a:t>We would like to thank   </a:t>
            </a:r>
            <a:endParaRPr lang="en-US" sz="3600" dirty="0">
              <a:latin typeface="Calibri" charset="0"/>
              <a:ea typeface="Calibri" charset="0"/>
              <a:cs typeface="Calibri" charset="0"/>
            </a:endParaRPr>
          </a:p>
          <a:p>
            <a:endParaRPr lang="en-US" sz="3600" dirty="0">
              <a:latin typeface="Calibri" charset="0"/>
              <a:ea typeface="Calibri" charset="0"/>
              <a:cs typeface="Calibri" charset="0"/>
            </a:endParaRPr>
          </a:p>
        </p:txBody>
      </p:sp>
      <p:pic>
        <p:nvPicPr>
          <p:cNvPr id="9" name="Picture 8"/>
          <p:cNvPicPr>
            <a:picLocks noChangeAspect="1"/>
          </p:cNvPicPr>
          <p:nvPr/>
        </p:nvPicPr>
        <p:blipFill rotWithShape="1">
          <a:blip r:embed="rId12">
            <a:extLst>
              <a:ext uri="{28A0092B-C50C-407E-A947-70E740481C1C}">
                <a14:useLocalDpi xmlns:a14="http://schemas.microsoft.com/office/drawing/2010/main" val="0"/>
              </a:ext>
            </a:extLst>
          </a:blip>
          <a:srcRect t="51698"/>
          <a:stretch/>
        </p:blipFill>
        <p:spPr>
          <a:xfrm>
            <a:off x="22700199" y="24036309"/>
            <a:ext cx="9050148" cy="2704270"/>
          </a:xfrm>
          <a:prstGeom prst="rect">
            <a:avLst/>
          </a:prstGeom>
          <a:ln>
            <a:solidFill>
              <a:schemeClr val="tx1"/>
            </a:solidFill>
          </a:ln>
        </p:spPr>
      </p:pic>
      <p:pic>
        <p:nvPicPr>
          <p:cNvPr id="71" name="Picture 70"/>
          <p:cNvPicPr>
            <a:picLocks noChangeAspect="1"/>
          </p:cNvPicPr>
          <p:nvPr/>
        </p:nvPicPr>
        <p:blipFill rotWithShape="1">
          <a:blip r:embed="rId12">
            <a:extLst>
              <a:ext uri="{28A0092B-C50C-407E-A947-70E740481C1C}">
                <a14:useLocalDpi xmlns:a14="http://schemas.microsoft.com/office/drawing/2010/main" val="0"/>
              </a:ext>
            </a:extLst>
          </a:blip>
          <a:srcRect t="-203" b="51206"/>
          <a:stretch/>
        </p:blipFill>
        <p:spPr>
          <a:xfrm>
            <a:off x="11772366" y="25449573"/>
            <a:ext cx="9847999" cy="2985037"/>
          </a:xfrm>
          <a:prstGeom prst="rect">
            <a:avLst/>
          </a:prstGeom>
          <a:ln>
            <a:solidFill>
              <a:schemeClr val="tx1"/>
            </a:solidFill>
          </a:ln>
        </p:spPr>
      </p:pic>
    </p:spTree>
    <p:extLst>
      <p:ext uri="{BB962C8B-B14F-4D97-AF65-F5344CB8AC3E}">
        <p14:creationId xmlns:p14="http://schemas.microsoft.com/office/powerpoint/2010/main" val="3425218134"/>
      </p:ext>
    </p:extLst>
  </p:cSld>
  <p:clrMapOvr>
    <a:masterClrMapping/>
  </p:clrMapOvr>
  <p:timing>
    <p:tnLst>
      <p:par>
        <p:cTn id="1" dur="indefinite" restart="never" nodeType="tmRoot"/>
      </p:par>
    </p:tnLst>
  </p:timing>
</p:sld>
</file>

<file path=ppt/theme/theme1.xml><?xml version="1.0" encoding="utf-8"?>
<a:theme xmlns:a="http://schemas.openxmlformats.org/drawingml/2006/main" name="36x48-Template-V2b">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lassic 3 Column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ic - Wide Cent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1193</TotalTime>
  <Words>381</Words>
  <Application>Microsoft Macintosh PowerPoint</Application>
  <PresentationFormat>Custom</PresentationFormat>
  <Paragraphs>32</Paragraphs>
  <Slides>1</Slides>
  <Notes>1</Notes>
  <HiddenSlides>0</HiddenSlides>
  <MMClips>0</MMClips>
  <ScaleCrop>false</ScaleCrop>
  <HeadingPairs>
    <vt:vector size="8" baseType="variant">
      <vt:variant>
        <vt:lpstr>Fonts Used</vt:lpstr>
      </vt:variant>
      <vt:variant>
        <vt:i4>4</vt:i4>
      </vt:variant>
      <vt:variant>
        <vt:lpstr>Theme</vt:lpstr>
      </vt:variant>
      <vt:variant>
        <vt:i4>3</vt:i4>
      </vt:variant>
      <vt:variant>
        <vt:lpstr>Embedded OLE Servers</vt:lpstr>
      </vt:variant>
      <vt:variant>
        <vt:i4>1</vt:i4>
      </vt:variant>
      <vt:variant>
        <vt:lpstr>Slide Titles</vt:lpstr>
      </vt:variant>
      <vt:variant>
        <vt:i4>1</vt:i4>
      </vt:variant>
    </vt:vector>
  </HeadingPairs>
  <TitlesOfParts>
    <vt:vector size="9" baseType="lpstr">
      <vt:lpstr>Arial</vt:lpstr>
      <vt:lpstr>Calibri</vt:lpstr>
      <vt:lpstr>Times New Roman</vt:lpstr>
      <vt:lpstr>Trebuchet MS</vt:lpstr>
      <vt:lpstr>36x48-Template-V2b</vt:lpstr>
      <vt:lpstr>1_Classic 3 Columns</vt:lpstr>
      <vt:lpstr>Classic - Wide Center</vt:lpstr>
      <vt:lpstr>Image</vt:lpstr>
      <vt:lpstr>PowerPoint Presentation</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Soomin Lee</cp:lastModifiedBy>
  <cp:revision>86</cp:revision>
  <cp:lastPrinted>2015-06-29T17:31:11Z</cp:lastPrinted>
  <dcterms:created xsi:type="dcterms:W3CDTF">2012-02-03T19:11:35Z</dcterms:created>
  <dcterms:modified xsi:type="dcterms:W3CDTF">2016-05-12T20:14:20Z</dcterms:modified>
</cp:coreProperties>
</file>

<file path=docProps/thumbnail.jpeg>
</file>